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C9A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2457-AA7C-460C-8485-C5CB50ED9ECC}" type="datetimeFigureOut">
              <a:rPr lang="fr-FR" smtClean="0"/>
              <a:t>20/12/2019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0397-73D0-4DAC-AD12-7C92F08E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634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2457-AA7C-460C-8485-C5CB50ED9ECC}" type="datetimeFigureOut">
              <a:rPr lang="fr-FR" smtClean="0"/>
              <a:t>20/12/2019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0397-73D0-4DAC-AD12-7C92F08E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528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2457-AA7C-460C-8485-C5CB50ED9ECC}" type="datetimeFigureOut">
              <a:rPr lang="fr-FR" smtClean="0"/>
              <a:t>20/12/2019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0397-73D0-4DAC-AD12-7C92F08E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49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2457-AA7C-460C-8485-C5CB50ED9ECC}" type="datetimeFigureOut">
              <a:rPr lang="fr-FR" smtClean="0"/>
              <a:t>20/12/2019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0397-73D0-4DAC-AD12-7C92F08E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8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2457-AA7C-460C-8485-C5CB50ED9ECC}" type="datetimeFigureOut">
              <a:rPr lang="fr-FR" smtClean="0"/>
              <a:t>20/12/2019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0397-73D0-4DAC-AD12-7C92F08E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15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2457-AA7C-460C-8485-C5CB50ED9ECC}" type="datetimeFigureOut">
              <a:rPr lang="fr-FR" smtClean="0"/>
              <a:t>20/12/2019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0397-73D0-4DAC-AD12-7C92F08E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32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2457-AA7C-460C-8485-C5CB50ED9ECC}" type="datetimeFigureOut">
              <a:rPr lang="fr-FR" smtClean="0"/>
              <a:t>20/12/2019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0397-73D0-4DAC-AD12-7C92F08E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11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2457-AA7C-460C-8485-C5CB50ED9ECC}" type="datetimeFigureOut">
              <a:rPr lang="fr-FR" smtClean="0"/>
              <a:t>20/12/2019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0397-73D0-4DAC-AD12-7C92F08E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206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2457-AA7C-460C-8485-C5CB50ED9ECC}" type="datetimeFigureOut">
              <a:rPr lang="fr-FR" smtClean="0"/>
              <a:t>20/12/2019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0397-73D0-4DAC-AD12-7C92F08E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39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2457-AA7C-460C-8485-C5CB50ED9ECC}" type="datetimeFigureOut">
              <a:rPr lang="fr-FR" smtClean="0"/>
              <a:t>20/12/2019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0397-73D0-4DAC-AD12-7C92F08E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5413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2457-AA7C-460C-8485-C5CB50ED9ECC}" type="datetimeFigureOut">
              <a:rPr lang="fr-FR" smtClean="0"/>
              <a:t>20/12/2019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80397-73D0-4DAC-AD12-7C92F08E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133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12457-AA7C-460C-8485-C5CB50ED9ECC}" type="datetimeFigureOut">
              <a:rPr lang="fr-FR" smtClean="0"/>
              <a:t>20/12/2019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80397-73D0-4DAC-AD12-7C92F08E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6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12668" y="0"/>
            <a:ext cx="8966663" cy="1633682"/>
          </a:xfrm>
        </p:spPr>
        <p:txBody>
          <a:bodyPr>
            <a:normAutofit/>
          </a:bodyPr>
          <a:lstStyle/>
          <a:p>
            <a:r>
              <a:rPr lang="fr-FR" sz="5400" dirty="0" smtClean="0"/>
              <a:t>Machine à café</a:t>
            </a:r>
            <a:br>
              <a:rPr lang="fr-FR" sz="5400" dirty="0" smtClean="0"/>
            </a:br>
            <a:r>
              <a:rPr lang="fr-FR" sz="5400" dirty="0" smtClean="0"/>
              <a:t>psyché-rococo-</a:t>
            </a:r>
            <a:r>
              <a:rPr lang="fr-FR" sz="5400" dirty="0" err="1" smtClean="0"/>
              <a:t>kitsh</a:t>
            </a:r>
            <a:endParaRPr lang="fr-FR" sz="5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69" y="1633682"/>
            <a:ext cx="8966662" cy="50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7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62859"/>
          </a:xfrm>
        </p:spPr>
        <p:txBody>
          <a:bodyPr>
            <a:normAutofit/>
          </a:bodyPr>
          <a:lstStyle/>
          <a:p>
            <a:pPr algn="ctr"/>
            <a:r>
              <a:rPr lang="fr-FR" sz="7200" dirty="0" smtClean="0"/>
              <a:t>LES   COMMANDES</a:t>
            </a:r>
            <a:endParaRPr lang="fr-FR" sz="7200" dirty="0"/>
          </a:p>
        </p:txBody>
      </p:sp>
    </p:spTree>
    <p:extLst>
      <p:ext uri="{BB962C8B-B14F-4D97-AF65-F5344CB8AC3E}">
        <p14:creationId xmlns:p14="http://schemas.microsoft.com/office/powerpoint/2010/main" val="416063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9124" y="-12911"/>
            <a:ext cx="10515600" cy="57736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ACCUEIL</a:t>
            </a:r>
            <a:endParaRPr lang="fr-FR" dirty="0"/>
          </a:p>
        </p:txBody>
      </p:sp>
      <p:grpSp>
        <p:nvGrpSpPr>
          <p:cNvPr id="29" name="Groupe 28"/>
          <p:cNvGrpSpPr/>
          <p:nvPr/>
        </p:nvGrpSpPr>
        <p:grpSpPr>
          <a:xfrm>
            <a:off x="1127825" y="2122752"/>
            <a:ext cx="1857140" cy="2941966"/>
            <a:chOff x="1127825" y="2181921"/>
            <a:chExt cx="1857140" cy="2941966"/>
          </a:xfrm>
        </p:grpSpPr>
        <p:sp>
          <p:nvSpPr>
            <p:cNvPr id="4" name="Rectangle 3"/>
            <p:cNvSpPr/>
            <p:nvPr/>
          </p:nvSpPr>
          <p:spPr>
            <a:xfrm>
              <a:off x="1127825" y="2181921"/>
              <a:ext cx="1856792" cy="3359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- Sucre +</a:t>
              </a:r>
              <a:endParaRPr lang="fr-FR" dirty="0"/>
            </a:p>
          </p:txBody>
        </p:sp>
        <p:grpSp>
          <p:nvGrpSpPr>
            <p:cNvPr id="27" name="Groupe 26"/>
            <p:cNvGrpSpPr/>
            <p:nvPr/>
          </p:nvGrpSpPr>
          <p:grpSpPr>
            <a:xfrm>
              <a:off x="1128173" y="2772573"/>
              <a:ext cx="1856792" cy="2351314"/>
              <a:chOff x="1278294" y="3167792"/>
              <a:chExt cx="1856792" cy="2351314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78294" y="3167792"/>
                <a:ext cx="1856792" cy="2351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539551" y="3368351"/>
                <a:ext cx="1259633" cy="5411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 petit</a:t>
                </a:r>
                <a:endParaRPr lang="fr-F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539550" y="4072861"/>
                <a:ext cx="1259633" cy="5411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</a:t>
                </a:r>
              </a:p>
              <a:p>
                <a:pPr algn="ctr"/>
                <a:r>
                  <a:rPr lang="fr-FR" dirty="0" smtClean="0"/>
                  <a:t>double</a:t>
                </a:r>
                <a:endParaRPr lang="fr-FR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539550" y="4814596"/>
                <a:ext cx="1259633" cy="5411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 léger</a:t>
                </a:r>
                <a:endParaRPr lang="fr-FR" dirty="0"/>
              </a:p>
            </p:txBody>
          </p:sp>
        </p:grpSp>
      </p:grpSp>
      <p:grpSp>
        <p:nvGrpSpPr>
          <p:cNvPr id="30" name="Groupe 29"/>
          <p:cNvGrpSpPr/>
          <p:nvPr/>
        </p:nvGrpSpPr>
        <p:grpSpPr>
          <a:xfrm>
            <a:off x="8797927" y="2123650"/>
            <a:ext cx="2253065" cy="2980051"/>
            <a:chOff x="8797927" y="2182819"/>
            <a:chExt cx="2253065" cy="2980051"/>
          </a:xfrm>
        </p:grpSpPr>
        <p:sp>
          <p:nvSpPr>
            <p:cNvPr id="13" name="Ellipse 12"/>
            <p:cNvSpPr/>
            <p:nvPr/>
          </p:nvSpPr>
          <p:spPr>
            <a:xfrm>
              <a:off x="8797927" y="2190183"/>
              <a:ext cx="603947" cy="6315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948057" y="3087675"/>
              <a:ext cx="2015412" cy="3900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CHOISIR BOISSON</a:t>
              </a:r>
              <a:endParaRPr lang="fr-FR" dirty="0"/>
            </a:p>
          </p:txBody>
        </p:sp>
        <p:sp>
          <p:nvSpPr>
            <p:cNvPr id="17" name="Ellipse 16"/>
            <p:cNvSpPr/>
            <p:nvPr/>
          </p:nvSpPr>
          <p:spPr>
            <a:xfrm>
              <a:off x="9207382" y="3778189"/>
              <a:ext cx="1434153" cy="13846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GO</a:t>
              </a:r>
              <a:endParaRPr lang="fr-FR" dirty="0"/>
            </a:p>
          </p:txBody>
        </p:sp>
        <p:sp>
          <p:nvSpPr>
            <p:cNvPr id="18" name="Ellipse 17"/>
            <p:cNvSpPr/>
            <p:nvPr/>
          </p:nvSpPr>
          <p:spPr>
            <a:xfrm>
              <a:off x="9622486" y="2182819"/>
              <a:ext cx="603947" cy="6315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447045" y="2190184"/>
              <a:ext cx="603947" cy="6315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829124" y="846918"/>
            <a:ext cx="10515600" cy="847898"/>
            <a:chOff x="829124" y="906087"/>
            <a:chExt cx="10515600" cy="847898"/>
          </a:xfrm>
        </p:grpSpPr>
        <p:sp>
          <p:nvSpPr>
            <p:cNvPr id="20" name="Rectangle 19"/>
            <p:cNvSpPr/>
            <p:nvPr/>
          </p:nvSpPr>
          <p:spPr>
            <a:xfrm>
              <a:off x="829124" y="906087"/>
              <a:ext cx="10515600" cy="847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97775" y="998278"/>
              <a:ext cx="1901408" cy="6430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EN ECOUTE ---</a:t>
              </a:r>
              <a:endParaRPr lang="fr-FR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357925" y="998278"/>
              <a:ext cx="1901408" cy="6430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--- EN ECOUTE</a:t>
              </a:r>
              <a:endParaRPr lang="fr-FR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84617" y="999219"/>
              <a:ext cx="6222765" cy="643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BARRE SOUNDCLOUD (S. Gainsbourg: « couleur café »)</a:t>
              </a:r>
              <a:endParaRPr lang="fr-FR" dirty="0"/>
            </a:p>
          </p:txBody>
        </p:sp>
      </p:grpSp>
      <p:sp>
        <p:nvSpPr>
          <p:cNvPr id="3" name="Flèche vers le haut 2"/>
          <p:cNvSpPr/>
          <p:nvPr/>
        </p:nvSpPr>
        <p:spPr>
          <a:xfrm>
            <a:off x="6876056" y="1750492"/>
            <a:ext cx="252532" cy="4851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847751" y="2226428"/>
            <a:ext cx="2242711" cy="422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Menu </a:t>
            </a:r>
            <a:r>
              <a:rPr lang="fr-FR" sz="1400" dirty="0" err="1"/>
              <a:t>S</a:t>
            </a:r>
            <a:r>
              <a:rPr lang="fr-FR" sz="1400" dirty="0" err="1" smtClean="0"/>
              <a:t>oundCloud</a:t>
            </a:r>
            <a:r>
              <a:rPr lang="fr-FR" sz="1400" dirty="0" smtClean="0"/>
              <a:t> (</a:t>
            </a:r>
            <a:r>
              <a:rPr lang="fr-FR" sz="1400" dirty="0" err="1" smtClean="0"/>
              <a:t>play</a:t>
            </a:r>
            <a:r>
              <a:rPr lang="fr-FR" sz="1400" dirty="0" smtClean="0"/>
              <a:t>/pause…)</a:t>
            </a:r>
            <a:endParaRPr lang="fr-FR" sz="1400" dirty="0"/>
          </a:p>
        </p:txBody>
      </p:sp>
      <p:sp>
        <p:nvSpPr>
          <p:cNvPr id="8" name="Flèche gauche 7"/>
          <p:cNvSpPr/>
          <p:nvPr/>
        </p:nvSpPr>
        <p:spPr>
          <a:xfrm>
            <a:off x="3050521" y="2182011"/>
            <a:ext cx="522514" cy="2173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3573035" y="1843619"/>
            <a:ext cx="1465496" cy="868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Réglage tirette (range) indépendant</a:t>
            </a:r>
            <a:endParaRPr lang="fr-FR" sz="1400" dirty="0"/>
          </a:p>
        </p:txBody>
      </p:sp>
      <p:sp>
        <p:nvSpPr>
          <p:cNvPr id="14" name="Flèche gauche 13"/>
          <p:cNvSpPr/>
          <p:nvPr/>
        </p:nvSpPr>
        <p:spPr>
          <a:xfrm>
            <a:off x="3017743" y="3747581"/>
            <a:ext cx="621196" cy="1899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573035" y="3618473"/>
            <a:ext cx="1465496" cy="403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Boutons choix produit</a:t>
            </a:r>
            <a:endParaRPr lang="fr-FR" sz="1400" dirty="0"/>
          </a:p>
        </p:txBody>
      </p:sp>
      <p:sp>
        <p:nvSpPr>
          <p:cNvPr id="24" name="Flèche à angle droit 23"/>
          <p:cNvSpPr/>
          <p:nvPr/>
        </p:nvSpPr>
        <p:spPr>
          <a:xfrm rot="16200000">
            <a:off x="9966033" y="3425688"/>
            <a:ext cx="3052753" cy="782781"/>
          </a:xfrm>
          <a:prstGeom prst="bentUpArrow">
            <a:avLst>
              <a:gd name="adj1" fmla="val 17848"/>
              <a:gd name="adj2" fmla="val 1499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10718617" y="5343456"/>
            <a:ext cx="1171906" cy="404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Désactivés</a:t>
            </a:r>
            <a:endParaRPr lang="fr-FR" dirty="0"/>
          </a:p>
        </p:txBody>
      </p:sp>
      <p:sp>
        <p:nvSpPr>
          <p:cNvPr id="33" name="Flèche gauche 32"/>
          <p:cNvSpPr/>
          <p:nvPr/>
        </p:nvSpPr>
        <p:spPr>
          <a:xfrm>
            <a:off x="10691562" y="4290356"/>
            <a:ext cx="1046348" cy="2420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/>
          <p:cNvSpPr/>
          <p:nvPr/>
        </p:nvSpPr>
        <p:spPr>
          <a:xfrm>
            <a:off x="5847751" y="3153439"/>
            <a:ext cx="2242711" cy="677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Affichage LCD défilant (balise &lt;</a:t>
            </a:r>
            <a:r>
              <a:rPr lang="fr-FR" sz="1400" dirty="0" err="1" smtClean="0"/>
              <a:t>marquee</a:t>
            </a:r>
            <a:r>
              <a:rPr lang="fr-FR" sz="1400" dirty="0" smtClean="0"/>
              <a:t>&gt; obsolète)</a:t>
            </a:r>
            <a:endParaRPr lang="fr-FR" sz="1400" dirty="0"/>
          </a:p>
        </p:txBody>
      </p:sp>
      <p:sp>
        <p:nvSpPr>
          <p:cNvPr id="36" name="Flèche droite 35"/>
          <p:cNvSpPr/>
          <p:nvPr/>
        </p:nvSpPr>
        <p:spPr>
          <a:xfrm>
            <a:off x="8090462" y="3097763"/>
            <a:ext cx="782950" cy="242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473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9124" y="-12911"/>
            <a:ext cx="10515600" cy="57736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CHRONOLOGIE EVENEMENTIELLE</a:t>
            </a:r>
            <a:endParaRPr lang="fr-FR" dirty="0"/>
          </a:p>
        </p:txBody>
      </p:sp>
      <p:grpSp>
        <p:nvGrpSpPr>
          <p:cNvPr id="27" name="Groupe 26"/>
          <p:cNvGrpSpPr/>
          <p:nvPr/>
        </p:nvGrpSpPr>
        <p:grpSpPr>
          <a:xfrm>
            <a:off x="1128173" y="2713404"/>
            <a:ext cx="1856792" cy="2351314"/>
            <a:chOff x="1278294" y="3167792"/>
            <a:chExt cx="1856792" cy="2351314"/>
          </a:xfrm>
        </p:grpSpPr>
        <p:sp>
          <p:nvSpPr>
            <p:cNvPr id="5" name="Rectangle 4"/>
            <p:cNvSpPr/>
            <p:nvPr/>
          </p:nvSpPr>
          <p:spPr>
            <a:xfrm>
              <a:off x="1278294" y="3167792"/>
              <a:ext cx="1856792" cy="2351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39551" y="3368351"/>
              <a:ext cx="1259633" cy="541176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Expresso petit</a:t>
              </a:r>
              <a:endParaRPr lang="fr-FR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39550" y="4072861"/>
              <a:ext cx="1259633" cy="541176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Expresso</a:t>
              </a:r>
            </a:p>
            <a:p>
              <a:pPr algn="ctr"/>
              <a:r>
                <a:rPr lang="fr-FR" dirty="0" smtClean="0"/>
                <a:t>double</a:t>
              </a:r>
              <a:endParaRPr lang="fr-FR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39550" y="4814596"/>
              <a:ext cx="1259633" cy="541176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Expresso léger</a:t>
              </a:r>
              <a:endParaRPr lang="fr-FR" dirty="0"/>
            </a:p>
          </p:txBody>
        </p:sp>
      </p:grpSp>
      <p:sp>
        <p:nvSpPr>
          <p:cNvPr id="14" name="Flèche gauche 13"/>
          <p:cNvSpPr/>
          <p:nvPr/>
        </p:nvSpPr>
        <p:spPr>
          <a:xfrm>
            <a:off x="3017743" y="3747581"/>
            <a:ext cx="621196" cy="189937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638939" y="3342459"/>
            <a:ext cx="1465496" cy="100018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Choix utilisateur</a:t>
            </a:r>
          </a:p>
          <a:p>
            <a:pPr algn="ctr"/>
            <a:r>
              <a:rPr lang="fr-FR" sz="1400" dirty="0" smtClean="0"/>
              <a:t>+</a:t>
            </a:r>
          </a:p>
          <a:p>
            <a:pPr algn="ctr"/>
            <a:r>
              <a:rPr lang="fr-FR" sz="1400" dirty="0" smtClean="0"/>
              <a:t>Bip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991913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9124" y="-12911"/>
            <a:ext cx="10515600" cy="57736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CHRONOLOGIE EVENEMENTIELLE 2</a:t>
            </a:r>
            <a:endParaRPr lang="fr-FR" dirty="0"/>
          </a:p>
        </p:txBody>
      </p:sp>
      <p:grpSp>
        <p:nvGrpSpPr>
          <p:cNvPr id="27" name="Groupe 26"/>
          <p:cNvGrpSpPr/>
          <p:nvPr/>
        </p:nvGrpSpPr>
        <p:grpSpPr>
          <a:xfrm>
            <a:off x="1128173" y="2713404"/>
            <a:ext cx="1856792" cy="2351314"/>
            <a:chOff x="1278294" y="3167792"/>
            <a:chExt cx="1856792" cy="235131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1278294" y="3167792"/>
              <a:ext cx="1856792" cy="235131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39551" y="3368351"/>
              <a:ext cx="1259633" cy="541176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Expresso petit</a:t>
              </a:r>
              <a:endParaRPr lang="fr-FR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39550" y="4072861"/>
              <a:ext cx="1259633" cy="541176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Expresso</a:t>
              </a:r>
            </a:p>
            <a:p>
              <a:pPr algn="ctr"/>
              <a:r>
                <a:rPr lang="fr-FR" dirty="0" smtClean="0"/>
                <a:t>double</a:t>
              </a:r>
              <a:endParaRPr lang="fr-FR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39550" y="4814596"/>
              <a:ext cx="1259633" cy="541176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Expresso léger</a:t>
              </a:r>
              <a:endParaRPr lang="fr-FR" dirty="0"/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8797927" y="2123650"/>
            <a:ext cx="2253065" cy="1294911"/>
            <a:chOff x="8797927" y="2182819"/>
            <a:chExt cx="2253065" cy="1294911"/>
          </a:xfrm>
        </p:grpSpPr>
        <p:sp>
          <p:nvSpPr>
            <p:cNvPr id="13" name="Ellipse 12"/>
            <p:cNvSpPr/>
            <p:nvPr/>
          </p:nvSpPr>
          <p:spPr>
            <a:xfrm>
              <a:off x="8797927" y="2190183"/>
              <a:ext cx="603947" cy="63153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948057" y="3087675"/>
              <a:ext cx="2015412" cy="390055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 EURO</a:t>
              </a:r>
              <a:endParaRPr lang="fr-FR" dirty="0"/>
            </a:p>
          </p:txBody>
        </p:sp>
        <p:sp>
          <p:nvSpPr>
            <p:cNvPr id="18" name="Ellipse 17"/>
            <p:cNvSpPr/>
            <p:nvPr/>
          </p:nvSpPr>
          <p:spPr>
            <a:xfrm>
              <a:off x="9622486" y="2182819"/>
              <a:ext cx="603947" cy="63153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447045" y="2190184"/>
              <a:ext cx="603947" cy="63153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</p:grpSp>
      <p:sp>
        <p:nvSpPr>
          <p:cNvPr id="14" name="Flèche gauche 13"/>
          <p:cNvSpPr/>
          <p:nvPr/>
        </p:nvSpPr>
        <p:spPr>
          <a:xfrm>
            <a:off x="3017743" y="3747581"/>
            <a:ext cx="621196" cy="189937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573035" y="3618473"/>
            <a:ext cx="1465496" cy="4030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Choix utilisateur</a:t>
            </a:r>
            <a:endParaRPr lang="fr-FR" sz="1400" dirty="0"/>
          </a:p>
        </p:txBody>
      </p:sp>
      <p:sp>
        <p:nvSpPr>
          <p:cNvPr id="24" name="Flèche à angle droit 23"/>
          <p:cNvSpPr/>
          <p:nvPr/>
        </p:nvSpPr>
        <p:spPr>
          <a:xfrm rot="16200000">
            <a:off x="9966033" y="3425688"/>
            <a:ext cx="3052753" cy="782781"/>
          </a:xfrm>
          <a:prstGeom prst="bentUpArrow">
            <a:avLst>
              <a:gd name="adj1" fmla="val 17848"/>
              <a:gd name="adj2" fmla="val 14996"/>
              <a:gd name="adj3" fmla="val 2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10058400" y="5343456"/>
            <a:ext cx="1832123" cy="4042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Activation pièces</a:t>
            </a:r>
            <a:endParaRPr lang="fr-FR" dirty="0"/>
          </a:p>
        </p:txBody>
      </p:sp>
      <p:sp>
        <p:nvSpPr>
          <p:cNvPr id="35" name="Rectangle 34"/>
          <p:cNvSpPr/>
          <p:nvPr/>
        </p:nvSpPr>
        <p:spPr>
          <a:xfrm>
            <a:off x="5847751" y="3153439"/>
            <a:ext cx="2242711" cy="67777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Affichage LCD montant</a:t>
            </a:r>
            <a:endParaRPr lang="fr-FR" sz="1400" dirty="0"/>
          </a:p>
        </p:txBody>
      </p:sp>
      <p:sp>
        <p:nvSpPr>
          <p:cNvPr id="36" name="Flèche droite 35"/>
          <p:cNvSpPr/>
          <p:nvPr/>
        </p:nvSpPr>
        <p:spPr>
          <a:xfrm>
            <a:off x="8090462" y="3097763"/>
            <a:ext cx="782950" cy="24259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2697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9124" y="-12911"/>
            <a:ext cx="10515600" cy="57736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CHRONOLOGIE EVENEMENTIELLE 3</a:t>
            </a:r>
            <a:endParaRPr lang="fr-FR" dirty="0"/>
          </a:p>
        </p:txBody>
      </p:sp>
      <p:grpSp>
        <p:nvGrpSpPr>
          <p:cNvPr id="27" name="Groupe 26"/>
          <p:cNvGrpSpPr/>
          <p:nvPr/>
        </p:nvGrpSpPr>
        <p:grpSpPr>
          <a:xfrm>
            <a:off x="1128173" y="2713404"/>
            <a:ext cx="1856792" cy="2351314"/>
            <a:chOff x="1278294" y="3167792"/>
            <a:chExt cx="1856792" cy="2351314"/>
          </a:xfrm>
        </p:grpSpPr>
        <p:sp>
          <p:nvSpPr>
            <p:cNvPr id="5" name="Rectangle 4"/>
            <p:cNvSpPr/>
            <p:nvPr/>
          </p:nvSpPr>
          <p:spPr>
            <a:xfrm>
              <a:off x="1278294" y="3167792"/>
              <a:ext cx="1856792" cy="2351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39551" y="3368351"/>
              <a:ext cx="1259633" cy="541176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Expresso petit</a:t>
              </a:r>
              <a:endParaRPr lang="fr-FR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39550" y="4072861"/>
              <a:ext cx="1259633" cy="541176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Expresso</a:t>
              </a:r>
            </a:p>
            <a:p>
              <a:pPr algn="ctr"/>
              <a:r>
                <a:rPr lang="fr-FR" dirty="0" smtClean="0"/>
                <a:t>double</a:t>
              </a:r>
              <a:endParaRPr lang="fr-FR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39550" y="4814596"/>
              <a:ext cx="1259633" cy="541176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Expresso léger</a:t>
              </a:r>
              <a:endParaRPr lang="fr-FR" dirty="0"/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8797927" y="2123650"/>
            <a:ext cx="2253065" cy="2980051"/>
            <a:chOff x="8797927" y="2182819"/>
            <a:chExt cx="2253065" cy="2980051"/>
          </a:xfrm>
        </p:grpSpPr>
        <p:sp>
          <p:nvSpPr>
            <p:cNvPr id="13" name="Ellipse 12"/>
            <p:cNvSpPr/>
            <p:nvPr/>
          </p:nvSpPr>
          <p:spPr>
            <a:xfrm>
              <a:off x="8797927" y="2190183"/>
              <a:ext cx="603947" cy="63153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948057" y="3087675"/>
              <a:ext cx="2015412" cy="390055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0.5 EURO</a:t>
              </a:r>
              <a:endParaRPr lang="fr-FR" dirty="0"/>
            </a:p>
          </p:txBody>
        </p:sp>
        <p:sp>
          <p:nvSpPr>
            <p:cNvPr id="17" name="Ellipse 16"/>
            <p:cNvSpPr/>
            <p:nvPr/>
          </p:nvSpPr>
          <p:spPr>
            <a:xfrm>
              <a:off x="9207382" y="3778189"/>
              <a:ext cx="1434153" cy="138468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GO</a:t>
              </a:r>
              <a:endParaRPr lang="fr-FR" dirty="0"/>
            </a:p>
          </p:txBody>
        </p:sp>
        <p:sp>
          <p:nvSpPr>
            <p:cNvPr id="18" name="Ellipse 17"/>
            <p:cNvSpPr/>
            <p:nvPr/>
          </p:nvSpPr>
          <p:spPr>
            <a:xfrm>
              <a:off x="9622486" y="2182819"/>
              <a:ext cx="603947" cy="63153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447045" y="2190184"/>
              <a:ext cx="603947" cy="63153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</p:grpSp>
      <p:sp>
        <p:nvSpPr>
          <p:cNvPr id="14" name="Flèche gauche 13"/>
          <p:cNvSpPr/>
          <p:nvPr/>
        </p:nvSpPr>
        <p:spPr>
          <a:xfrm>
            <a:off x="3017743" y="3747581"/>
            <a:ext cx="621196" cy="189937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573035" y="3618473"/>
            <a:ext cx="1465496" cy="4030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Boutons choix produit</a:t>
            </a:r>
            <a:endParaRPr lang="fr-FR" sz="1400" dirty="0"/>
          </a:p>
        </p:txBody>
      </p:sp>
      <p:sp>
        <p:nvSpPr>
          <p:cNvPr id="24" name="Flèche à angle droit 23"/>
          <p:cNvSpPr/>
          <p:nvPr/>
        </p:nvSpPr>
        <p:spPr>
          <a:xfrm rot="16200000">
            <a:off x="9966033" y="3425688"/>
            <a:ext cx="3052753" cy="782781"/>
          </a:xfrm>
          <a:prstGeom prst="bentUpArrow">
            <a:avLst>
              <a:gd name="adj1" fmla="val 17848"/>
              <a:gd name="adj2" fmla="val 14996"/>
              <a:gd name="adj3" fmla="val 2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10086392" y="5343456"/>
            <a:ext cx="1804131" cy="6934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Insertion pièces</a:t>
            </a:r>
          </a:p>
          <a:p>
            <a:pPr algn="ctr"/>
            <a:r>
              <a:rPr lang="fr-FR" sz="1400" dirty="0" smtClean="0"/>
              <a:t>+</a:t>
            </a:r>
          </a:p>
          <a:p>
            <a:pPr algn="ctr"/>
            <a:r>
              <a:rPr lang="fr-FR" sz="1400" dirty="0" smtClean="0"/>
              <a:t>Son pièce</a:t>
            </a:r>
            <a:endParaRPr lang="fr-FR" sz="1400" dirty="0"/>
          </a:p>
        </p:txBody>
      </p:sp>
      <p:sp>
        <p:nvSpPr>
          <p:cNvPr id="35" name="Rectangle 34"/>
          <p:cNvSpPr/>
          <p:nvPr/>
        </p:nvSpPr>
        <p:spPr>
          <a:xfrm>
            <a:off x="5847751" y="3153439"/>
            <a:ext cx="2242711" cy="67777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Calcul m</a:t>
            </a:r>
            <a:r>
              <a:rPr lang="fr-FR" sz="1400" dirty="0" smtClean="0"/>
              <a:t>ontant restant du</a:t>
            </a:r>
          </a:p>
          <a:p>
            <a:pPr algn="ctr"/>
            <a:r>
              <a:rPr lang="fr-FR" sz="1400" dirty="0"/>
              <a:t>m</a:t>
            </a:r>
            <a:r>
              <a:rPr lang="fr-FR" sz="1400" dirty="0" smtClean="0"/>
              <a:t>ise à jour affichage</a:t>
            </a:r>
            <a:endParaRPr lang="fr-FR" sz="1400" dirty="0" smtClean="0"/>
          </a:p>
        </p:txBody>
      </p:sp>
      <p:sp>
        <p:nvSpPr>
          <p:cNvPr id="36" name="Flèche droite 35"/>
          <p:cNvSpPr/>
          <p:nvPr/>
        </p:nvSpPr>
        <p:spPr>
          <a:xfrm>
            <a:off x="8090462" y="3097763"/>
            <a:ext cx="782950" cy="24259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5910302" y="4386945"/>
            <a:ext cx="2277354" cy="67777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Activation bouton  GO</a:t>
            </a:r>
          </a:p>
          <a:p>
            <a:pPr algn="ctr"/>
            <a:r>
              <a:rPr lang="fr-FR" sz="1400" dirty="0" smtClean="0"/>
              <a:t> si montant restant du = 0</a:t>
            </a:r>
            <a:endParaRPr lang="fr-FR" sz="1400" dirty="0"/>
          </a:p>
        </p:txBody>
      </p:sp>
      <p:sp>
        <p:nvSpPr>
          <p:cNvPr id="37" name="Flèche droite 36"/>
          <p:cNvSpPr/>
          <p:nvPr/>
        </p:nvSpPr>
        <p:spPr>
          <a:xfrm>
            <a:off x="8153013" y="4331269"/>
            <a:ext cx="1004342" cy="24259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 rot="5400000">
            <a:off x="6758412" y="3994563"/>
            <a:ext cx="486492" cy="24259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5847751" y="1834519"/>
            <a:ext cx="2277354" cy="67777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Désactivation pièces</a:t>
            </a:r>
          </a:p>
          <a:p>
            <a:pPr algn="ctr"/>
            <a:r>
              <a:rPr lang="fr-FR" sz="1400" dirty="0" smtClean="0"/>
              <a:t>si montant restant du = 0</a:t>
            </a:r>
            <a:endParaRPr lang="fr-FR" sz="1400" dirty="0"/>
          </a:p>
        </p:txBody>
      </p:sp>
      <p:sp>
        <p:nvSpPr>
          <p:cNvPr id="40" name="Flèche droite 39"/>
          <p:cNvSpPr/>
          <p:nvPr/>
        </p:nvSpPr>
        <p:spPr>
          <a:xfrm>
            <a:off x="8153012" y="2325372"/>
            <a:ext cx="611813" cy="24259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 droite 40"/>
          <p:cNvSpPr/>
          <p:nvPr/>
        </p:nvSpPr>
        <p:spPr>
          <a:xfrm rot="16200000">
            <a:off x="6743182" y="2719654"/>
            <a:ext cx="486492" cy="24259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73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9124" y="-12911"/>
            <a:ext cx="10515600" cy="57736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CHRONOLOGIE EVENEMENTIELLE 4</a:t>
            </a:r>
            <a:endParaRPr lang="fr-FR" dirty="0"/>
          </a:p>
        </p:txBody>
      </p:sp>
      <p:grpSp>
        <p:nvGrpSpPr>
          <p:cNvPr id="27" name="Groupe 26"/>
          <p:cNvGrpSpPr/>
          <p:nvPr/>
        </p:nvGrpSpPr>
        <p:grpSpPr>
          <a:xfrm>
            <a:off x="1184156" y="1388457"/>
            <a:ext cx="1856792" cy="2351314"/>
            <a:chOff x="1278294" y="3167792"/>
            <a:chExt cx="1856792" cy="2351314"/>
          </a:xfrm>
        </p:grpSpPr>
        <p:sp>
          <p:nvSpPr>
            <p:cNvPr id="5" name="Rectangle 4"/>
            <p:cNvSpPr/>
            <p:nvPr/>
          </p:nvSpPr>
          <p:spPr>
            <a:xfrm>
              <a:off x="1278294" y="3167792"/>
              <a:ext cx="1856792" cy="2351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39551" y="3368351"/>
              <a:ext cx="1259633" cy="541176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Expresso petit</a:t>
              </a:r>
              <a:endParaRPr lang="fr-FR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39550" y="4072861"/>
              <a:ext cx="1259633" cy="541176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Expresso</a:t>
              </a:r>
            </a:p>
            <a:p>
              <a:pPr algn="ctr"/>
              <a:r>
                <a:rPr lang="fr-FR" dirty="0" smtClean="0"/>
                <a:t>double</a:t>
              </a:r>
              <a:endParaRPr lang="fr-FR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39550" y="4814596"/>
              <a:ext cx="1259633" cy="541176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Expresso léger</a:t>
              </a:r>
              <a:endParaRPr lang="fr-FR" dirty="0"/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8853910" y="798703"/>
            <a:ext cx="2253065" cy="2980051"/>
            <a:chOff x="8797927" y="2182819"/>
            <a:chExt cx="2253065" cy="2980051"/>
          </a:xfrm>
        </p:grpSpPr>
        <p:sp>
          <p:nvSpPr>
            <p:cNvPr id="13" name="Ellipse 12"/>
            <p:cNvSpPr/>
            <p:nvPr/>
          </p:nvSpPr>
          <p:spPr>
            <a:xfrm>
              <a:off x="8797927" y="2190183"/>
              <a:ext cx="603947" cy="63153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948057" y="3087675"/>
              <a:ext cx="2015412" cy="390055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PAIEMENT: OK</a:t>
              </a:r>
              <a:endParaRPr lang="fr-FR" dirty="0"/>
            </a:p>
          </p:txBody>
        </p:sp>
        <p:sp>
          <p:nvSpPr>
            <p:cNvPr id="17" name="Ellipse 16"/>
            <p:cNvSpPr/>
            <p:nvPr/>
          </p:nvSpPr>
          <p:spPr>
            <a:xfrm>
              <a:off x="9207382" y="3778189"/>
              <a:ext cx="1434153" cy="138468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GO</a:t>
              </a:r>
              <a:endParaRPr lang="fr-FR" dirty="0"/>
            </a:p>
          </p:txBody>
        </p:sp>
        <p:sp>
          <p:nvSpPr>
            <p:cNvPr id="18" name="Ellipse 17"/>
            <p:cNvSpPr/>
            <p:nvPr/>
          </p:nvSpPr>
          <p:spPr>
            <a:xfrm>
              <a:off x="9622486" y="2182819"/>
              <a:ext cx="603947" cy="63153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447045" y="2190184"/>
              <a:ext cx="603947" cy="63153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</p:grpSp>
      <p:sp>
        <p:nvSpPr>
          <p:cNvPr id="14" name="Flèche gauche 13"/>
          <p:cNvSpPr/>
          <p:nvPr/>
        </p:nvSpPr>
        <p:spPr>
          <a:xfrm>
            <a:off x="3073726" y="2422634"/>
            <a:ext cx="621196" cy="189937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629018" y="2293526"/>
            <a:ext cx="1465496" cy="4030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Boutons choix produit</a:t>
            </a:r>
            <a:endParaRPr lang="fr-FR" sz="1400" dirty="0"/>
          </a:p>
        </p:txBody>
      </p:sp>
      <p:sp>
        <p:nvSpPr>
          <p:cNvPr id="34" name="Rectangle 33"/>
          <p:cNvSpPr/>
          <p:nvPr/>
        </p:nvSpPr>
        <p:spPr>
          <a:xfrm>
            <a:off x="5907015" y="2788733"/>
            <a:ext cx="2277354" cy="67777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Appui bouton  GO</a:t>
            </a:r>
          </a:p>
          <a:p>
            <a:pPr algn="ctr"/>
            <a:r>
              <a:rPr lang="fr-FR" sz="1400" dirty="0" smtClean="0"/>
              <a:t> si montant restant du = 0</a:t>
            </a:r>
            <a:endParaRPr lang="fr-FR" sz="1400" dirty="0"/>
          </a:p>
        </p:txBody>
      </p:sp>
      <p:sp>
        <p:nvSpPr>
          <p:cNvPr id="37" name="Flèche droite 36"/>
          <p:cNvSpPr/>
          <p:nvPr/>
        </p:nvSpPr>
        <p:spPr>
          <a:xfrm>
            <a:off x="8184369" y="3006322"/>
            <a:ext cx="1028969" cy="24259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5966285" y="1559699"/>
            <a:ext cx="2277354" cy="67777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M</a:t>
            </a:r>
            <a:r>
              <a:rPr lang="fr-FR" sz="1400" dirty="0" smtClean="0"/>
              <a:t>ontant restant du = 0</a:t>
            </a:r>
            <a:endParaRPr lang="fr-FR" sz="1400" dirty="0"/>
          </a:p>
        </p:txBody>
      </p:sp>
      <p:sp>
        <p:nvSpPr>
          <p:cNvPr id="28" name="Flèche droite 27"/>
          <p:cNvSpPr/>
          <p:nvPr/>
        </p:nvSpPr>
        <p:spPr>
          <a:xfrm>
            <a:off x="8243638" y="1777287"/>
            <a:ext cx="695087" cy="24259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715" y="5237871"/>
            <a:ext cx="2862418" cy="16201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81331" y="4282751"/>
            <a:ext cx="2901820" cy="821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Affichage image gobelet.gif</a:t>
            </a:r>
          </a:p>
          <a:p>
            <a:pPr algn="ctr"/>
            <a:r>
              <a:rPr lang="fr-FR" dirty="0" smtClean="0"/>
              <a:t>+</a:t>
            </a:r>
          </a:p>
          <a:p>
            <a:pPr algn="ctr"/>
            <a:r>
              <a:rPr lang="fr-FR" dirty="0" smtClean="0"/>
              <a:t>son machine</a:t>
            </a:r>
            <a:endParaRPr lang="fr-FR" dirty="0"/>
          </a:p>
        </p:txBody>
      </p:sp>
      <p:sp>
        <p:nvSpPr>
          <p:cNvPr id="7" name="Flèche vers le bas 6"/>
          <p:cNvSpPr/>
          <p:nvPr/>
        </p:nvSpPr>
        <p:spPr>
          <a:xfrm>
            <a:off x="5830991" y="3466506"/>
            <a:ext cx="270588" cy="75010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364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3649" y="0"/>
            <a:ext cx="100584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fr-FR" dirty="0" smtClean="0"/>
              <a:t>ACCUEIL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9" y="1221105"/>
            <a:ext cx="10058400" cy="563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4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3649" y="0"/>
            <a:ext cx="100584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fr-FR" dirty="0" smtClean="0"/>
              <a:t>SELECTION SUCRE ET PETIT EXPRESSO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37" y="1221105"/>
            <a:ext cx="10042024" cy="563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2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3649" y="0"/>
            <a:ext cx="100584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fr-FR" dirty="0" smtClean="0"/>
              <a:t>PAIEMENT 0,5 €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37" y="1222569"/>
            <a:ext cx="10042024" cy="56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7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3649" y="0"/>
            <a:ext cx="100584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fr-FR" dirty="0" smtClean="0"/>
              <a:t>PAIEMENT COMPLET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46" y="1222569"/>
            <a:ext cx="10036806" cy="56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9124" y="-12911"/>
            <a:ext cx="10515600" cy="57736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LA MAQUETTE</a:t>
            </a:r>
            <a:endParaRPr lang="fr-FR" dirty="0"/>
          </a:p>
        </p:txBody>
      </p:sp>
      <p:grpSp>
        <p:nvGrpSpPr>
          <p:cNvPr id="29" name="Groupe 28"/>
          <p:cNvGrpSpPr/>
          <p:nvPr/>
        </p:nvGrpSpPr>
        <p:grpSpPr>
          <a:xfrm>
            <a:off x="1127825" y="2122752"/>
            <a:ext cx="1857140" cy="2941966"/>
            <a:chOff x="1127825" y="2181921"/>
            <a:chExt cx="1857140" cy="2941966"/>
          </a:xfrm>
        </p:grpSpPr>
        <p:sp>
          <p:nvSpPr>
            <p:cNvPr id="4" name="Rectangle 3"/>
            <p:cNvSpPr/>
            <p:nvPr/>
          </p:nvSpPr>
          <p:spPr>
            <a:xfrm>
              <a:off x="1127825" y="2181921"/>
              <a:ext cx="1856792" cy="3359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- Sucre +</a:t>
              </a:r>
              <a:endParaRPr lang="fr-FR" dirty="0"/>
            </a:p>
          </p:txBody>
        </p:sp>
        <p:grpSp>
          <p:nvGrpSpPr>
            <p:cNvPr id="27" name="Groupe 26"/>
            <p:cNvGrpSpPr/>
            <p:nvPr/>
          </p:nvGrpSpPr>
          <p:grpSpPr>
            <a:xfrm>
              <a:off x="1128173" y="2772573"/>
              <a:ext cx="1856792" cy="2351314"/>
              <a:chOff x="1278294" y="3167792"/>
              <a:chExt cx="1856792" cy="2351314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78294" y="3167792"/>
                <a:ext cx="1856792" cy="2351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539551" y="3368351"/>
                <a:ext cx="1259633" cy="5411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 petit</a:t>
                </a:r>
                <a:endParaRPr lang="fr-F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539550" y="4072861"/>
                <a:ext cx="1259633" cy="5411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</a:t>
                </a:r>
              </a:p>
              <a:p>
                <a:pPr algn="ctr"/>
                <a:r>
                  <a:rPr lang="fr-FR" dirty="0" smtClean="0"/>
                  <a:t>double</a:t>
                </a:r>
                <a:endParaRPr lang="fr-FR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539550" y="4814596"/>
                <a:ext cx="1259633" cy="5411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 léger</a:t>
                </a:r>
                <a:endParaRPr lang="fr-FR" dirty="0"/>
              </a:p>
            </p:txBody>
          </p:sp>
        </p:grpSp>
      </p:grpSp>
      <p:sp>
        <p:nvSpPr>
          <p:cNvPr id="11" name="Rectangle 10"/>
          <p:cNvSpPr/>
          <p:nvPr/>
        </p:nvSpPr>
        <p:spPr>
          <a:xfrm>
            <a:off x="4232264" y="2131014"/>
            <a:ext cx="3312368" cy="2933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0" dirty="0" smtClean="0"/>
              <a:t>CAFE</a:t>
            </a:r>
            <a:endParaRPr lang="fr-FR" sz="8000" dirty="0"/>
          </a:p>
        </p:txBody>
      </p:sp>
      <p:grpSp>
        <p:nvGrpSpPr>
          <p:cNvPr id="30" name="Groupe 29"/>
          <p:cNvGrpSpPr/>
          <p:nvPr/>
        </p:nvGrpSpPr>
        <p:grpSpPr>
          <a:xfrm>
            <a:off x="8797927" y="2123650"/>
            <a:ext cx="2253065" cy="2980051"/>
            <a:chOff x="8797927" y="2182819"/>
            <a:chExt cx="2253065" cy="2980051"/>
          </a:xfrm>
        </p:grpSpPr>
        <p:sp>
          <p:nvSpPr>
            <p:cNvPr id="13" name="Ellipse 12"/>
            <p:cNvSpPr/>
            <p:nvPr/>
          </p:nvSpPr>
          <p:spPr>
            <a:xfrm>
              <a:off x="8797927" y="2190183"/>
              <a:ext cx="603947" cy="631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065158" y="3087675"/>
              <a:ext cx="1718600" cy="3900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AFFICHEUR LCD</a:t>
              </a:r>
              <a:endParaRPr lang="fr-FR" dirty="0"/>
            </a:p>
          </p:txBody>
        </p:sp>
        <p:sp>
          <p:nvSpPr>
            <p:cNvPr id="17" name="Ellipse 16"/>
            <p:cNvSpPr/>
            <p:nvPr/>
          </p:nvSpPr>
          <p:spPr>
            <a:xfrm>
              <a:off x="9207382" y="3778189"/>
              <a:ext cx="1434153" cy="13846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GO</a:t>
              </a:r>
              <a:endParaRPr lang="fr-FR" dirty="0"/>
            </a:p>
          </p:txBody>
        </p:sp>
        <p:sp>
          <p:nvSpPr>
            <p:cNvPr id="18" name="Ellipse 17"/>
            <p:cNvSpPr/>
            <p:nvPr/>
          </p:nvSpPr>
          <p:spPr>
            <a:xfrm>
              <a:off x="9622486" y="2182819"/>
              <a:ext cx="603947" cy="631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447045" y="2190184"/>
              <a:ext cx="603947" cy="631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829124" y="846918"/>
            <a:ext cx="10515600" cy="847898"/>
            <a:chOff x="829124" y="906087"/>
            <a:chExt cx="10515600" cy="847898"/>
          </a:xfrm>
        </p:grpSpPr>
        <p:sp>
          <p:nvSpPr>
            <p:cNvPr id="20" name="Rectangle 19"/>
            <p:cNvSpPr/>
            <p:nvPr/>
          </p:nvSpPr>
          <p:spPr>
            <a:xfrm>
              <a:off x="829124" y="906087"/>
              <a:ext cx="10515600" cy="847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97775" y="998278"/>
              <a:ext cx="1901408" cy="643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EN ECOUTE ---</a:t>
              </a:r>
              <a:endParaRPr lang="fr-FR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357925" y="998278"/>
              <a:ext cx="1901408" cy="643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--- EN ECOUTE</a:t>
              </a:r>
              <a:endParaRPr lang="fr-FR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84617" y="999219"/>
              <a:ext cx="6222765" cy="643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BARRE SOUNDCLOUD (S. Gainsbourg: « couleur café »)</a:t>
              </a:r>
              <a:endParaRPr lang="fr-FR" dirty="0"/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838200" y="5228052"/>
            <a:ext cx="10515600" cy="1338023"/>
            <a:chOff x="838200" y="5287221"/>
            <a:chExt cx="10515600" cy="1338023"/>
          </a:xfrm>
        </p:grpSpPr>
        <p:sp>
          <p:nvSpPr>
            <p:cNvPr id="25" name="Rectangle 24"/>
            <p:cNvSpPr/>
            <p:nvPr/>
          </p:nvSpPr>
          <p:spPr>
            <a:xfrm>
              <a:off x="838200" y="5287221"/>
              <a:ext cx="10515600" cy="13380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232264" y="5287221"/>
              <a:ext cx="3312368" cy="13380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Image gobelet.gif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39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3649" y="0"/>
            <a:ext cx="100584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fr-FR" dirty="0" smtClean="0"/>
              <a:t>RECEPTION BOISSON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46" y="1222569"/>
            <a:ext cx="10036806" cy="563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8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8981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fr-FR" sz="7200" dirty="0" smtClean="0"/>
              <a:t>POLICES  DE  CARACTERE</a:t>
            </a:r>
            <a:endParaRPr lang="fr-FR" sz="7200" dirty="0"/>
          </a:p>
        </p:txBody>
      </p:sp>
    </p:spTree>
    <p:extLst>
      <p:ext uri="{BB962C8B-B14F-4D97-AF65-F5344CB8AC3E}">
        <p14:creationId xmlns:p14="http://schemas.microsoft.com/office/powerpoint/2010/main" val="377084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balise &lt;PRE&gt;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97" y="1690688"/>
            <a:ext cx="5549206" cy="128254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870603" y="2147292"/>
            <a:ext cx="309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&lt;pre&gt;   EN ECOUTE    --- &lt;/pre&gt;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219061" y="3928188"/>
            <a:ext cx="5651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Dans une balise &lt;</a:t>
            </a:r>
            <a:r>
              <a:rPr lang="fr-FR" dirty="0" err="1" smtClean="0"/>
              <a:t>pre</a:t>
            </a:r>
            <a:r>
              <a:rPr lang="fr-FR" dirty="0" smtClean="0"/>
              <a:t>&gt;, le texte est affiché avec une police à largeur fixe (généralement Courier), et cette balise préserve les espaces et les sauts de ligne.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283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Police Google Font « </a:t>
            </a:r>
            <a:r>
              <a:rPr lang="fr-FR" dirty="0" err="1" smtClean="0"/>
              <a:t>diplomata</a:t>
            </a:r>
            <a:r>
              <a:rPr lang="fr-FR" dirty="0" smtClean="0"/>
              <a:t> »</a:t>
            </a:r>
            <a:br>
              <a:rPr lang="fr-FR" dirty="0" smtClean="0"/>
            </a:br>
            <a:r>
              <a:rPr lang="fr-FR" dirty="0" smtClean="0"/>
              <a:t>Icônes </a:t>
            </a:r>
            <a:r>
              <a:rPr lang="fr-FR" dirty="0" err="1" smtClean="0"/>
              <a:t>FontAwesome</a:t>
            </a:r>
            <a:r>
              <a:rPr lang="fr-FR" dirty="0" smtClean="0"/>
              <a:t> (4.7)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68" y="1690688"/>
            <a:ext cx="3483263" cy="128254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0" y="465214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   .</a:t>
            </a:r>
            <a:r>
              <a:rPr lang="en-US" dirty="0" err="1"/>
              <a:t>btChoix</a:t>
            </a:r>
            <a:r>
              <a:rPr lang="en-US" dirty="0"/>
              <a:t> </a:t>
            </a:r>
            <a:r>
              <a:rPr lang="en-US" dirty="0" smtClean="0"/>
              <a:t>{font-family</a:t>
            </a:r>
            <a:r>
              <a:rPr lang="en-US" dirty="0"/>
              <a:t>: '</a:t>
            </a:r>
            <a:r>
              <a:rPr lang="en-US" dirty="0" err="1"/>
              <a:t>diplomata</a:t>
            </a:r>
            <a:r>
              <a:rPr lang="en-US" dirty="0" smtClean="0"/>
              <a:t>';}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74645" y="5803641"/>
            <a:ext cx="12117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  &lt;</a:t>
            </a:r>
            <a:r>
              <a:rPr lang="fr-FR" dirty="0" err="1"/>
              <a:t>button</a:t>
            </a:r>
            <a:r>
              <a:rPr lang="fr-FR" dirty="0"/>
              <a:t> class="</a:t>
            </a:r>
            <a:r>
              <a:rPr lang="fr-FR" dirty="0" err="1"/>
              <a:t>btChoix</a:t>
            </a:r>
            <a:r>
              <a:rPr lang="fr-FR" dirty="0" smtClean="0"/>
              <a:t>"&gt;&lt;</a:t>
            </a:r>
            <a:r>
              <a:rPr lang="fr-FR" dirty="0"/>
              <a:t>i class="fa fa-coffee fa-2x"&gt;&lt;/i&gt; </a:t>
            </a:r>
            <a:r>
              <a:rPr lang="fr-FR" dirty="0" err="1"/>
              <a:t>Espresso</a:t>
            </a:r>
            <a:r>
              <a:rPr lang="fr-FR" dirty="0"/>
              <a:t> petit&lt;/</a:t>
            </a:r>
            <a:r>
              <a:rPr lang="fr-FR" dirty="0" err="1"/>
              <a:t>button</a:t>
            </a:r>
            <a:r>
              <a:rPr lang="fr-FR" dirty="0"/>
              <a:t>&gt;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270111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    &lt;</a:t>
            </a:r>
            <a:r>
              <a:rPr lang="fr-FR" dirty="0" err="1" smtClean="0"/>
              <a:t>link</a:t>
            </a:r>
            <a:r>
              <a:rPr lang="fr-FR" dirty="0" smtClean="0"/>
              <a:t> </a:t>
            </a:r>
            <a:r>
              <a:rPr lang="fr-FR" dirty="0" err="1" smtClean="0"/>
              <a:t>rel</a:t>
            </a:r>
            <a:r>
              <a:rPr lang="fr-FR" dirty="0" smtClean="0"/>
              <a:t>="</a:t>
            </a:r>
            <a:r>
              <a:rPr lang="fr-FR" dirty="0" err="1" smtClean="0"/>
              <a:t>stylesheet</a:t>
            </a:r>
            <a:r>
              <a:rPr lang="fr-FR" dirty="0" smtClean="0"/>
              <a:t>" </a:t>
            </a:r>
            <a:r>
              <a:rPr lang="fr-FR" dirty="0" err="1" smtClean="0"/>
              <a:t>href</a:t>
            </a:r>
            <a:r>
              <a:rPr lang="fr-FR" dirty="0" smtClean="0"/>
              <a:t>="https://cdnjs.cloudflare.com/</a:t>
            </a:r>
            <a:r>
              <a:rPr lang="fr-FR" dirty="0" err="1" smtClean="0"/>
              <a:t>ajax</a:t>
            </a:r>
            <a:r>
              <a:rPr lang="fr-FR" dirty="0" smtClean="0"/>
              <a:t>/</a:t>
            </a:r>
            <a:r>
              <a:rPr lang="fr-FR" dirty="0" err="1" smtClean="0"/>
              <a:t>libs</a:t>
            </a:r>
            <a:r>
              <a:rPr lang="fr-FR" dirty="0" smtClean="0"/>
              <a:t>/font-</a:t>
            </a:r>
            <a:r>
              <a:rPr lang="fr-FR" dirty="0" err="1" smtClean="0"/>
              <a:t>awesome</a:t>
            </a:r>
            <a:r>
              <a:rPr lang="fr-FR" dirty="0" smtClean="0"/>
              <a:t>/4.7.0/</a:t>
            </a:r>
            <a:r>
              <a:rPr lang="fr-FR" dirty="0" err="1" smtClean="0"/>
              <a:t>css</a:t>
            </a:r>
            <a:r>
              <a:rPr lang="fr-FR" dirty="0" smtClean="0"/>
              <a:t>/font-awesome.min.css"&gt;</a:t>
            </a:r>
          </a:p>
          <a:p>
            <a:r>
              <a:rPr lang="fr-FR" dirty="0" smtClean="0"/>
              <a:t>   </a:t>
            </a:r>
            <a:r>
              <a:rPr lang="fr-FR" dirty="0"/>
              <a:t> </a:t>
            </a:r>
            <a:r>
              <a:rPr lang="fr-FR" dirty="0" smtClean="0"/>
              <a:t>&lt;</a:t>
            </a:r>
            <a:r>
              <a:rPr lang="fr-FR" dirty="0" err="1" smtClean="0"/>
              <a:t>link</a:t>
            </a:r>
            <a:r>
              <a:rPr lang="fr-FR" dirty="0" smtClean="0"/>
              <a:t> </a:t>
            </a:r>
            <a:r>
              <a:rPr lang="fr-FR" dirty="0" err="1" smtClean="0"/>
              <a:t>href</a:t>
            </a:r>
            <a:r>
              <a:rPr lang="fr-FR" dirty="0" smtClean="0"/>
              <a:t>='https://fonts.googleapis.com/</a:t>
            </a:r>
            <a:r>
              <a:rPr lang="fr-FR" dirty="0" err="1" smtClean="0"/>
              <a:t>css?family</a:t>
            </a:r>
            <a:r>
              <a:rPr lang="fr-FR" dirty="0" smtClean="0"/>
              <a:t>=</a:t>
            </a:r>
            <a:r>
              <a:rPr lang="fr-FR" dirty="0" err="1" smtClean="0"/>
              <a:t>Diplomata</a:t>
            </a:r>
            <a:r>
              <a:rPr lang="fr-FR" dirty="0" smtClean="0"/>
              <a:t>' </a:t>
            </a:r>
            <a:r>
              <a:rPr lang="fr-FR" dirty="0" err="1" smtClean="0"/>
              <a:t>rel</a:t>
            </a:r>
            <a:r>
              <a:rPr lang="fr-FR" dirty="0" smtClean="0"/>
              <a:t>='</a:t>
            </a:r>
            <a:r>
              <a:rPr lang="fr-FR" dirty="0" err="1" smtClean="0"/>
              <a:t>stylesheet</a:t>
            </a:r>
            <a:r>
              <a:rPr lang="fr-FR" dirty="0" smtClean="0"/>
              <a:t>'&gt;</a:t>
            </a:r>
          </a:p>
          <a:p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251927" y="2937004"/>
            <a:ext cx="92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h</a:t>
            </a:r>
            <a:r>
              <a:rPr lang="fr-FR" dirty="0" smtClean="0">
                <a:solidFill>
                  <a:srgbClr val="FF0000"/>
                </a:solidFill>
              </a:rPr>
              <a:t>eader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45707" y="4399699"/>
            <a:ext cx="92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CSS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45706" y="5468218"/>
            <a:ext cx="92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body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74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Police LCD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059" y="1690688"/>
            <a:ext cx="4207882" cy="128254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" y="3442996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    </a:t>
            </a:r>
            <a:r>
              <a:rPr lang="fr-FR" dirty="0">
                <a:solidFill>
                  <a:srgbClr val="FF33CC"/>
                </a:solidFill>
              </a:rPr>
              <a:t>@font-face</a:t>
            </a:r>
            <a:r>
              <a:rPr lang="fr-FR" dirty="0"/>
              <a:t> {</a:t>
            </a:r>
            <a:r>
              <a:rPr lang="fr-FR" dirty="0">
                <a:solidFill>
                  <a:srgbClr val="92D050"/>
                </a:solidFill>
              </a:rPr>
              <a:t> </a:t>
            </a:r>
            <a:r>
              <a:rPr lang="fr-FR" dirty="0" smtClean="0">
                <a:solidFill>
                  <a:srgbClr val="00B050"/>
                </a:solidFill>
              </a:rPr>
              <a:t>/*</a:t>
            </a:r>
            <a:r>
              <a:rPr lang="fr-FR" dirty="0">
                <a:solidFill>
                  <a:srgbClr val="00B050"/>
                </a:solidFill>
              </a:rPr>
              <a:t> Définition d'une nouvelle police perso </a:t>
            </a:r>
            <a:r>
              <a:rPr lang="fr-FR" dirty="0" smtClean="0">
                <a:solidFill>
                  <a:srgbClr val="00B050"/>
                </a:solidFill>
              </a:rPr>
              <a:t>LCD/*</a:t>
            </a:r>
            <a:r>
              <a:rPr lang="fr-FR" dirty="0" smtClean="0">
                <a:solidFill>
                  <a:srgbClr val="92D050"/>
                </a:solidFill>
              </a:rPr>
              <a:t>*/</a:t>
            </a:r>
            <a:endParaRPr lang="fr-FR" dirty="0">
              <a:solidFill>
                <a:srgbClr val="92D050"/>
              </a:solidFill>
            </a:endParaRPr>
          </a:p>
          <a:p>
            <a:r>
              <a:rPr lang="fr-FR" dirty="0"/>
              <a:t>    </a:t>
            </a:r>
            <a:r>
              <a:rPr lang="fr-FR" dirty="0" smtClean="0"/>
              <a:t>	</a:t>
            </a:r>
            <a:r>
              <a:rPr lang="fr-FR" dirty="0" smtClean="0">
                <a:solidFill>
                  <a:srgbClr val="00B0F0"/>
                </a:solidFill>
              </a:rPr>
              <a:t>font-</a:t>
            </a:r>
            <a:r>
              <a:rPr lang="fr-FR" dirty="0" err="1" smtClean="0">
                <a:solidFill>
                  <a:srgbClr val="00B0F0"/>
                </a:solidFill>
              </a:rPr>
              <a:t>family</a:t>
            </a:r>
            <a:r>
              <a:rPr lang="fr-FR" dirty="0"/>
              <a:t>: "</a:t>
            </a:r>
            <a:r>
              <a:rPr lang="fr-FR" dirty="0" err="1"/>
              <a:t>fontLCD</a:t>
            </a:r>
            <a:r>
              <a:rPr lang="fr-FR" dirty="0"/>
              <a:t>";</a:t>
            </a:r>
          </a:p>
          <a:p>
            <a:r>
              <a:rPr lang="fr-FR" dirty="0"/>
              <a:t> </a:t>
            </a:r>
            <a:r>
              <a:rPr lang="fr-FR" dirty="0" smtClean="0"/>
              <a:t>	</a:t>
            </a:r>
            <a:r>
              <a:rPr lang="fr-FR" dirty="0" err="1" smtClean="0">
                <a:solidFill>
                  <a:srgbClr val="00B0F0"/>
                </a:solidFill>
              </a:rPr>
              <a:t>src</a:t>
            </a:r>
            <a:r>
              <a:rPr lang="fr-FR" dirty="0"/>
              <a:t>: </a:t>
            </a:r>
            <a:r>
              <a:rPr lang="fr-FR" dirty="0">
                <a:solidFill>
                  <a:srgbClr val="FFFF00"/>
                </a:solidFill>
              </a:rPr>
              <a:t>url</a:t>
            </a:r>
            <a:r>
              <a:rPr lang="fr-FR" dirty="0"/>
              <a:t>("fonts/digital-7.ttf") </a:t>
            </a:r>
            <a:r>
              <a:rPr lang="fr-FR" dirty="0">
                <a:solidFill>
                  <a:srgbClr val="FFFF00"/>
                </a:solidFill>
              </a:rPr>
              <a:t>format</a:t>
            </a:r>
            <a:r>
              <a:rPr lang="fr-FR" dirty="0"/>
              <a:t>("</a:t>
            </a:r>
            <a:r>
              <a:rPr lang="fr-FR" dirty="0" err="1"/>
              <a:t>truetype</a:t>
            </a:r>
            <a:r>
              <a:rPr lang="fr-FR" dirty="0"/>
              <a:t>");</a:t>
            </a:r>
          </a:p>
          <a:p>
            <a:r>
              <a:rPr lang="fr-FR" dirty="0"/>
              <a:t>    </a:t>
            </a:r>
            <a:r>
              <a:rPr lang="fr-FR" dirty="0" smtClean="0"/>
              <a:t>}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/>
              <a:t>  </a:t>
            </a:r>
            <a:r>
              <a:rPr lang="fr-FR" dirty="0">
                <a:solidFill>
                  <a:srgbClr val="FFFF00"/>
                </a:solidFill>
              </a:rPr>
              <a:t> </a:t>
            </a:r>
            <a:r>
              <a:rPr lang="fr-FR" dirty="0" smtClean="0">
                <a:solidFill>
                  <a:srgbClr val="FFFF00"/>
                </a:solidFill>
              </a:rPr>
              <a:t>#paye</a:t>
            </a:r>
            <a:r>
              <a:rPr lang="fr-FR" dirty="0"/>
              <a:t> </a:t>
            </a:r>
            <a:r>
              <a:rPr lang="fr-FR" dirty="0" smtClean="0"/>
              <a:t>{</a:t>
            </a:r>
            <a:r>
              <a:rPr lang="fr-FR" dirty="0" smtClean="0">
                <a:solidFill>
                  <a:srgbClr val="00B0F0"/>
                </a:solidFill>
              </a:rPr>
              <a:t>font-</a:t>
            </a:r>
            <a:r>
              <a:rPr lang="fr-FR" dirty="0" err="1" smtClean="0">
                <a:solidFill>
                  <a:srgbClr val="00B0F0"/>
                </a:solidFill>
              </a:rPr>
              <a:t>family</a:t>
            </a:r>
            <a:r>
              <a:rPr lang="fr-FR" dirty="0"/>
              <a:t>: "</a:t>
            </a:r>
            <a:r>
              <a:rPr lang="fr-FR" dirty="0" err="1"/>
              <a:t>fontLCD</a:t>
            </a:r>
            <a:r>
              <a:rPr lang="fr-FR" dirty="0" smtClean="0"/>
              <a:t>";}</a:t>
            </a:r>
            <a:endParaRPr lang="fr-FR" dirty="0"/>
          </a:p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80393" y="3073664"/>
            <a:ext cx="92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CSS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5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Police cursive avec effet </a:t>
            </a:r>
            <a:r>
              <a:rPr lang="fr-FR" dirty="0" err="1" smtClean="0"/>
              <a:t>Glow</a:t>
            </a:r>
            <a:r>
              <a:rPr lang="fr-FR" dirty="0" smtClean="0"/>
              <a:t> (CSS)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876" y="1545881"/>
            <a:ext cx="5398247" cy="234808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" y="4264090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    .</a:t>
            </a:r>
            <a:r>
              <a:rPr lang="fr-FR" sz="1200" dirty="0" err="1"/>
              <a:t>glow</a:t>
            </a:r>
            <a:r>
              <a:rPr lang="fr-FR" sz="1200" dirty="0"/>
              <a:t> {</a:t>
            </a:r>
          </a:p>
          <a:p>
            <a:r>
              <a:rPr lang="fr-FR" sz="1200" dirty="0"/>
              <a:t>    font-</a:t>
            </a:r>
            <a:r>
              <a:rPr lang="fr-FR" sz="1200" dirty="0" err="1"/>
              <a:t>family</a:t>
            </a:r>
            <a:r>
              <a:rPr lang="fr-FR" sz="1200" dirty="0"/>
              <a:t>: cursive;  </a:t>
            </a:r>
          </a:p>
          <a:p>
            <a:r>
              <a:rPr lang="fr-FR" sz="1200" dirty="0"/>
              <a:t>    font-size: 12em;</a:t>
            </a:r>
          </a:p>
          <a:p>
            <a:r>
              <a:rPr lang="fr-FR" sz="1200" dirty="0"/>
              <a:t>    </a:t>
            </a:r>
            <a:r>
              <a:rPr lang="fr-FR" sz="1200" dirty="0" err="1"/>
              <a:t>color</a:t>
            </a:r>
            <a:r>
              <a:rPr lang="fr-FR" sz="1200" dirty="0"/>
              <a:t>: #</a:t>
            </a:r>
            <a:r>
              <a:rPr lang="fr-FR" sz="1200" dirty="0" err="1"/>
              <a:t>fff</a:t>
            </a:r>
            <a:r>
              <a:rPr lang="fr-FR" sz="1200" dirty="0"/>
              <a:t>;</a:t>
            </a:r>
          </a:p>
          <a:p>
            <a:r>
              <a:rPr lang="fr-FR" sz="1200" dirty="0"/>
              <a:t>    </a:t>
            </a:r>
            <a:r>
              <a:rPr lang="fr-FR" sz="1200" dirty="0" err="1"/>
              <a:t>text-align</a:t>
            </a:r>
            <a:r>
              <a:rPr lang="fr-FR" sz="1200" dirty="0"/>
              <a:t>: center;</a:t>
            </a:r>
          </a:p>
          <a:p>
            <a:r>
              <a:rPr lang="fr-FR" sz="1200" dirty="0"/>
              <a:t>    -</a:t>
            </a:r>
            <a:r>
              <a:rPr lang="fr-FR" sz="1200" dirty="0" err="1"/>
              <a:t>webkit</a:t>
            </a:r>
            <a:r>
              <a:rPr lang="fr-FR" sz="1200" dirty="0"/>
              <a:t>-animation: </a:t>
            </a:r>
            <a:r>
              <a:rPr lang="fr-FR" sz="1200" dirty="0" err="1"/>
              <a:t>glow</a:t>
            </a:r>
            <a:r>
              <a:rPr lang="fr-FR" sz="1200" dirty="0"/>
              <a:t> 1s </a:t>
            </a:r>
            <a:r>
              <a:rPr lang="fr-FR" sz="1200" dirty="0" err="1"/>
              <a:t>ease</a:t>
            </a:r>
            <a:r>
              <a:rPr lang="fr-FR" sz="1200" dirty="0"/>
              <a:t>-in-out </a:t>
            </a:r>
            <a:r>
              <a:rPr lang="fr-FR" sz="1200" dirty="0" err="1"/>
              <a:t>infinite</a:t>
            </a:r>
            <a:r>
              <a:rPr lang="fr-FR" sz="1200" dirty="0"/>
              <a:t> </a:t>
            </a:r>
            <a:r>
              <a:rPr lang="fr-FR" sz="1200" dirty="0" err="1"/>
              <a:t>alternate</a:t>
            </a:r>
            <a:r>
              <a:rPr lang="fr-FR" sz="1200" dirty="0"/>
              <a:t>;</a:t>
            </a:r>
          </a:p>
          <a:p>
            <a:r>
              <a:rPr lang="fr-FR" sz="1200" dirty="0"/>
              <a:t>    -</a:t>
            </a:r>
            <a:r>
              <a:rPr lang="fr-FR" sz="1200" dirty="0" err="1"/>
              <a:t>moz</a:t>
            </a:r>
            <a:r>
              <a:rPr lang="fr-FR" sz="1200" dirty="0"/>
              <a:t>-animation: </a:t>
            </a:r>
            <a:r>
              <a:rPr lang="fr-FR" sz="1200" dirty="0" err="1"/>
              <a:t>glow</a:t>
            </a:r>
            <a:r>
              <a:rPr lang="fr-FR" sz="1200" dirty="0"/>
              <a:t> 1s </a:t>
            </a:r>
            <a:r>
              <a:rPr lang="fr-FR" sz="1200" dirty="0" err="1"/>
              <a:t>ease</a:t>
            </a:r>
            <a:r>
              <a:rPr lang="fr-FR" sz="1200" dirty="0"/>
              <a:t>-in-out </a:t>
            </a:r>
            <a:r>
              <a:rPr lang="fr-FR" sz="1200" dirty="0" err="1"/>
              <a:t>infinite</a:t>
            </a:r>
            <a:r>
              <a:rPr lang="fr-FR" sz="1200" dirty="0"/>
              <a:t> </a:t>
            </a:r>
            <a:r>
              <a:rPr lang="fr-FR" sz="1200" dirty="0" err="1"/>
              <a:t>alternate</a:t>
            </a:r>
            <a:r>
              <a:rPr lang="fr-FR" sz="1200" dirty="0"/>
              <a:t>;</a:t>
            </a:r>
          </a:p>
          <a:p>
            <a:r>
              <a:rPr lang="fr-FR" sz="1200" dirty="0"/>
              <a:t>    animation: </a:t>
            </a:r>
            <a:r>
              <a:rPr lang="fr-FR" sz="1200" dirty="0" err="1"/>
              <a:t>glow</a:t>
            </a:r>
            <a:r>
              <a:rPr lang="fr-FR" sz="1200" dirty="0"/>
              <a:t> 1s </a:t>
            </a:r>
            <a:r>
              <a:rPr lang="fr-FR" sz="1200" dirty="0" err="1"/>
              <a:t>ease</a:t>
            </a:r>
            <a:r>
              <a:rPr lang="fr-FR" sz="1200" dirty="0"/>
              <a:t>-in-out </a:t>
            </a:r>
            <a:r>
              <a:rPr lang="fr-FR" sz="1200" dirty="0" err="1"/>
              <a:t>infinite</a:t>
            </a:r>
            <a:r>
              <a:rPr lang="fr-FR" sz="1200" dirty="0"/>
              <a:t> </a:t>
            </a:r>
            <a:r>
              <a:rPr lang="fr-FR" sz="1200" dirty="0" err="1"/>
              <a:t>alternate</a:t>
            </a:r>
            <a:r>
              <a:rPr lang="fr-FR" sz="1200" dirty="0"/>
              <a:t>;</a:t>
            </a:r>
          </a:p>
          <a:p>
            <a:r>
              <a:rPr lang="fr-FR" sz="1200" dirty="0"/>
              <a:t>    }</a:t>
            </a:r>
          </a:p>
          <a:p>
            <a:r>
              <a:rPr lang="fr-FR" sz="1200" dirty="0"/>
              <a:t/>
            </a:r>
            <a:br>
              <a:rPr lang="fr-FR" sz="1200" dirty="0"/>
            </a:br>
            <a:r>
              <a:rPr lang="fr-FR" sz="1200" dirty="0"/>
              <a:t>    @-</a:t>
            </a:r>
            <a:r>
              <a:rPr lang="fr-FR" sz="1200" dirty="0" err="1"/>
              <a:t>webkit-keyframes</a:t>
            </a:r>
            <a:r>
              <a:rPr lang="fr-FR" sz="1200" dirty="0"/>
              <a:t> </a:t>
            </a:r>
            <a:r>
              <a:rPr lang="fr-FR" sz="1200" dirty="0" err="1"/>
              <a:t>glow</a:t>
            </a:r>
            <a:r>
              <a:rPr lang="fr-FR" sz="1200" dirty="0"/>
              <a:t> {</a:t>
            </a:r>
          </a:p>
          <a:p>
            <a:r>
              <a:rPr lang="fr-FR" sz="1200" dirty="0"/>
              <a:t>    </a:t>
            </a:r>
            <a:r>
              <a:rPr lang="fr-FR" sz="1200" dirty="0" err="1"/>
              <a:t>from</a:t>
            </a:r>
            <a:r>
              <a:rPr lang="fr-FR" sz="1200" dirty="0"/>
              <a:t> </a:t>
            </a:r>
            <a:r>
              <a:rPr lang="fr-FR" sz="1200" dirty="0" smtClean="0"/>
              <a:t>{</a:t>
            </a:r>
            <a:r>
              <a:rPr lang="fr-FR" sz="1200" dirty="0" err="1" smtClean="0"/>
              <a:t>text-shadow</a:t>
            </a:r>
            <a:r>
              <a:rPr lang="fr-FR" sz="1200" dirty="0"/>
              <a:t>: 0 0 10px #</a:t>
            </a:r>
            <a:r>
              <a:rPr lang="fr-FR" sz="1200" dirty="0" err="1"/>
              <a:t>fff</a:t>
            </a:r>
            <a:r>
              <a:rPr lang="fr-FR" sz="1200" dirty="0"/>
              <a:t>, 0 0 20px #</a:t>
            </a:r>
            <a:r>
              <a:rPr lang="fr-FR" sz="1200" dirty="0" err="1"/>
              <a:t>fff</a:t>
            </a:r>
            <a:r>
              <a:rPr lang="fr-FR" sz="1200" dirty="0"/>
              <a:t>, 0 0 30px #e60073, 0 0 40px #e60073, 0 0 50px #e60073, 0 0 60px #e60073, 0 0 70px #e60073</a:t>
            </a:r>
            <a:r>
              <a:rPr lang="fr-FR" sz="1200" dirty="0" smtClean="0"/>
              <a:t>;}</a:t>
            </a:r>
            <a:endParaRPr lang="fr-FR" sz="1200" dirty="0"/>
          </a:p>
          <a:p>
            <a:r>
              <a:rPr lang="fr-FR" sz="1200" dirty="0"/>
              <a:t>    to </a:t>
            </a:r>
            <a:r>
              <a:rPr lang="fr-FR" sz="1200" dirty="0" smtClean="0"/>
              <a:t>{</a:t>
            </a:r>
            <a:r>
              <a:rPr lang="fr-FR" sz="1200" dirty="0" err="1" smtClean="0"/>
              <a:t>text-shadow</a:t>
            </a:r>
            <a:r>
              <a:rPr lang="fr-FR" sz="1200" dirty="0"/>
              <a:t>: 0 0 20px #</a:t>
            </a:r>
            <a:r>
              <a:rPr lang="fr-FR" sz="1200" dirty="0" err="1"/>
              <a:t>fff</a:t>
            </a:r>
            <a:r>
              <a:rPr lang="fr-FR" sz="1200" dirty="0"/>
              <a:t>, 0 0 30px #ff4da6, 0 0 40px #ff4da6, 0 0 50px #ff4da6, 0 0 60px #ff4da6, 0 0 70px #ff4da6, 0 0 80px #ff4da6</a:t>
            </a:r>
            <a:r>
              <a:rPr lang="fr-FR" sz="1200" dirty="0" smtClean="0"/>
              <a:t>;}</a:t>
            </a:r>
            <a:endParaRPr lang="fr-FR" sz="1200" dirty="0"/>
          </a:p>
          <a:p>
            <a:r>
              <a:rPr lang="fr-FR" sz="1200" dirty="0"/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143867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SOURCE: DaFont.com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87" y="1398326"/>
            <a:ext cx="10058400" cy="545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5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RESPONSIVE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19184"/>
            <a:ext cx="4659666" cy="261833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919230" y="1536799"/>
            <a:ext cx="25192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Disparition des container &lt;PRE&gt;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4327849" y="4413380"/>
            <a:ext cx="4806821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    @media </a:t>
            </a:r>
            <a:r>
              <a:rPr lang="fr-FR" sz="1400" dirty="0" err="1"/>
              <a:t>screen</a:t>
            </a:r>
            <a:r>
              <a:rPr lang="fr-FR" sz="1400" dirty="0"/>
              <a:t> and (max-</a:t>
            </a:r>
            <a:r>
              <a:rPr lang="fr-FR" sz="1400" dirty="0" err="1"/>
              <a:t>width</a:t>
            </a:r>
            <a:r>
              <a:rPr lang="fr-FR" sz="1400" dirty="0"/>
              <a:t>: 1024px) {</a:t>
            </a:r>
          </a:p>
          <a:p>
            <a:r>
              <a:rPr lang="fr-FR" sz="1400" dirty="0"/>
              <a:t>    #corps, </a:t>
            </a:r>
            <a:r>
              <a:rPr lang="fr-FR" sz="1400" dirty="0" err="1"/>
              <a:t>pre</a:t>
            </a:r>
            <a:r>
              <a:rPr lang="fr-FR" sz="1400" dirty="0"/>
              <a:t> {</a:t>
            </a:r>
            <a:r>
              <a:rPr lang="fr-FR" sz="1400" dirty="0" err="1"/>
              <a:t>display:none</a:t>
            </a:r>
            <a:r>
              <a:rPr lang="fr-FR" sz="1400" dirty="0"/>
              <a:t>;}</a:t>
            </a:r>
          </a:p>
          <a:p>
            <a:r>
              <a:rPr lang="fr-FR" sz="1400" dirty="0"/>
              <a:t>    #machine {</a:t>
            </a:r>
          </a:p>
          <a:p>
            <a:r>
              <a:rPr lang="fr-FR" sz="1400" dirty="0"/>
              <a:t>        </a:t>
            </a:r>
            <a:r>
              <a:rPr lang="fr-FR" sz="1400" dirty="0" err="1"/>
              <a:t>flex</a:t>
            </a:r>
            <a:r>
              <a:rPr lang="fr-FR" sz="1400" dirty="0"/>
              <a:t>-direction: </a:t>
            </a:r>
            <a:r>
              <a:rPr lang="fr-FR" sz="1400" dirty="0" err="1"/>
              <a:t>column</a:t>
            </a:r>
            <a:r>
              <a:rPr lang="fr-FR" sz="1400" dirty="0"/>
              <a:t>;</a:t>
            </a:r>
          </a:p>
          <a:p>
            <a:r>
              <a:rPr lang="fr-FR" sz="1400" dirty="0"/>
              <a:t>        </a:t>
            </a:r>
            <a:r>
              <a:rPr lang="fr-FR" sz="1400" dirty="0" err="1"/>
              <a:t>align</a:t>
            </a:r>
            <a:r>
              <a:rPr lang="fr-FR" sz="1400" dirty="0"/>
              <a:t>-items: center;</a:t>
            </a:r>
          </a:p>
          <a:p>
            <a:r>
              <a:rPr lang="fr-FR" sz="1400" dirty="0"/>
              <a:t>        }</a:t>
            </a:r>
          </a:p>
          <a:p>
            <a:r>
              <a:rPr lang="fr-FR" sz="1400" dirty="0"/>
              <a:t>    header </a:t>
            </a:r>
            <a:r>
              <a:rPr lang="fr-FR" sz="1400" dirty="0" err="1"/>
              <a:t>iframe</a:t>
            </a:r>
            <a:r>
              <a:rPr lang="fr-FR" sz="1400" dirty="0"/>
              <a:t>, #choix, #monnaie {</a:t>
            </a:r>
          </a:p>
          <a:p>
            <a:r>
              <a:rPr lang="fr-FR" sz="1400" dirty="0"/>
              <a:t>        width:100%;</a:t>
            </a:r>
          </a:p>
          <a:p>
            <a:r>
              <a:rPr lang="fr-FR" sz="1400" dirty="0"/>
              <a:t>        }</a:t>
            </a:r>
          </a:p>
          <a:p>
            <a:r>
              <a:rPr lang="fr-FR" sz="1400" dirty="0"/>
              <a:t>    </a:t>
            </a:r>
            <a:r>
              <a:rPr lang="fr-FR" sz="1400" dirty="0" smtClean="0"/>
              <a:t>}</a:t>
            </a:r>
            <a:endParaRPr lang="fr-FR" sz="1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524" y="1318985"/>
            <a:ext cx="4672475" cy="261853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889986" y="2275493"/>
            <a:ext cx="25192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Disparition du div &lt;CAFE&gt;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2889985" y="3109994"/>
            <a:ext cx="25192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Alignement vertical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88681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75000"/>
            </a:schemeClr>
          </a:solidFill>
        </p:spPr>
        <p:txBody>
          <a:bodyPr/>
          <a:lstStyle/>
          <a:p>
            <a:pPr algn="ctr"/>
            <a:r>
              <a:rPr lang="fr-FR" dirty="0" smtClean="0"/>
              <a:t>LES   SONS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86433"/>
            <a:ext cx="10058400" cy="545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4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DECOUPAGE AVEC AUDACITY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21028"/>
            <a:ext cx="10058400" cy="5436972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3442995" y="3433665"/>
            <a:ext cx="1819469" cy="382556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Après: 18,86 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4155232" y="6142652"/>
            <a:ext cx="1819469" cy="382556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Avant: 1mn11 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879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9124" y="-12911"/>
            <a:ext cx="10515600" cy="57736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HEADER -&gt; </a:t>
            </a:r>
            <a:r>
              <a:rPr lang="fr-FR" dirty="0" err="1" smtClean="0"/>
              <a:t>flexbox</a:t>
            </a:r>
            <a:endParaRPr lang="fr-FR" dirty="0"/>
          </a:p>
        </p:txBody>
      </p:sp>
      <p:grpSp>
        <p:nvGrpSpPr>
          <p:cNvPr id="29" name="Groupe 28"/>
          <p:cNvGrpSpPr/>
          <p:nvPr/>
        </p:nvGrpSpPr>
        <p:grpSpPr>
          <a:xfrm>
            <a:off x="1127825" y="2122752"/>
            <a:ext cx="1857140" cy="2941966"/>
            <a:chOff x="1127825" y="2181921"/>
            <a:chExt cx="1857140" cy="294196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1127825" y="2181921"/>
              <a:ext cx="1856792" cy="33590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- Sucre +</a:t>
              </a:r>
              <a:endParaRPr lang="fr-FR" dirty="0"/>
            </a:p>
          </p:txBody>
        </p:sp>
        <p:grpSp>
          <p:nvGrpSpPr>
            <p:cNvPr id="27" name="Groupe 26"/>
            <p:cNvGrpSpPr/>
            <p:nvPr/>
          </p:nvGrpSpPr>
          <p:grpSpPr>
            <a:xfrm>
              <a:off x="1128173" y="2772573"/>
              <a:ext cx="1856792" cy="2351314"/>
              <a:chOff x="1278294" y="3167792"/>
              <a:chExt cx="1856792" cy="2351314"/>
            </a:xfrm>
            <a:grpFill/>
          </p:grpSpPr>
          <p:sp>
            <p:nvSpPr>
              <p:cNvPr id="5" name="Rectangle 4"/>
              <p:cNvSpPr/>
              <p:nvPr/>
            </p:nvSpPr>
            <p:spPr>
              <a:xfrm>
                <a:off x="1278294" y="3167792"/>
                <a:ext cx="1856792" cy="23513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539551" y="3368351"/>
                <a:ext cx="1259633" cy="54117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 petit</a:t>
                </a:r>
                <a:endParaRPr lang="fr-F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539550" y="4072861"/>
                <a:ext cx="1259633" cy="54117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</a:t>
                </a:r>
              </a:p>
              <a:p>
                <a:pPr algn="ctr"/>
                <a:r>
                  <a:rPr lang="fr-FR" dirty="0" smtClean="0"/>
                  <a:t>double</a:t>
                </a:r>
                <a:endParaRPr lang="fr-FR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539550" y="4814596"/>
                <a:ext cx="1259633" cy="54117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 léger</a:t>
                </a:r>
                <a:endParaRPr lang="fr-FR" dirty="0"/>
              </a:p>
            </p:txBody>
          </p:sp>
        </p:grpSp>
      </p:grpSp>
      <p:sp>
        <p:nvSpPr>
          <p:cNvPr id="11" name="Rectangle 10"/>
          <p:cNvSpPr/>
          <p:nvPr/>
        </p:nvSpPr>
        <p:spPr>
          <a:xfrm>
            <a:off x="4232264" y="2131014"/>
            <a:ext cx="3312368" cy="29337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0" dirty="0" smtClean="0"/>
              <a:t>CAFE</a:t>
            </a:r>
            <a:endParaRPr lang="fr-FR" sz="8000" dirty="0"/>
          </a:p>
        </p:txBody>
      </p:sp>
      <p:grpSp>
        <p:nvGrpSpPr>
          <p:cNvPr id="30" name="Groupe 29"/>
          <p:cNvGrpSpPr/>
          <p:nvPr/>
        </p:nvGrpSpPr>
        <p:grpSpPr>
          <a:xfrm>
            <a:off x="8797927" y="2123650"/>
            <a:ext cx="2253065" cy="2980051"/>
            <a:chOff x="8797927" y="2182819"/>
            <a:chExt cx="2253065" cy="298005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Ellipse 12"/>
            <p:cNvSpPr/>
            <p:nvPr/>
          </p:nvSpPr>
          <p:spPr>
            <a:xfrm>
              <a:off x="8797927" y="2190183"/>
              <a:ext cx="603947" cy="63153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065158" y="3087675"/>
              <a:ext cx="1718600" cy="39005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AFFICHEUR LCD</a:t>
              </a:r>
              <a:endParaRPr lang="fr-FR" dirty="0"/>
            </a:p>
          </p:txBody>
        </p:sp>
        <p:sp>
          <p:nvSpPr>
            <p:cNvPr id="17" name="Ellipse 16"/>
            <p:cNvSpPr/>
            <p:nvPr/>
          </p:nvSpPr>
          <p:spPr>
            <a:xfrm>
              <a:off x="9207382" y="3778189"/>
              <a:ext cx="1434153" cy="13846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GO</a:t>
              </a:r>
              <a:endParaRPr lang="fr-FR" dirty="0"/>
            </a:p>
          </p:txBody>
        </p:sp>
        <p:sp>
          <p:nvSpPr>
            <p:cNvPr id="18" name="Ellipse 17"/>
            <p:cNvSpPr/>
            <p:nvPr/>
          </p:nvSpPr>
          <p:spPr>
            <a:xfrm>
              <a:off x="9622486" y="2182819"/>
              <a:ext cx="603947" cy="63153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447045" y="2190184"/>
              <a:ext cx="603947" cy="63153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829124" y="846918"/>
            <a:ext cx="10515600" cy="847898"/>
            <a:chOff x="829124" y="906087"/>
            <a:chExt cx="10515600" cy="847898"/>
          </a:xfrm>
          <a:solidFill>
            <a:srgbClr val="7030A0"/>
          </a:solidFill>
        </p:grpSpPr>
        <p:sp>
          <p:nvSpPr>
            <p:cNvPr id="20" name="Rectangle 19"/>
            <p:cNvSpPr/>
            <p:nvPr/>
          </p:nvSpPr>
          <p:spPr>
            <a:xfrm>
              <a:off x="829124" y="906087"/>
              <a:ext cx="10515600" cy="8478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97775" y="998278"/>
              <a:ext cx="1901408" cy="643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EN ECOUTE ---</a:t>
              </a:r>
              <a:endParaRPr lang="fr-FR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357925" y="998278"/>
              <a:ext cx="1901408" cy="643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--- EN ECOUTE</a:t>
              </a:r>
              <a:endParaRPr lang="fr-FR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84617" y="999219"/>
              <a:ext cx="6222765" cy="643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BARRE SOUNDCLOUD (S. Gainsbourg: « couleur café »)</a:t>
              </a:r>
              <a:endParaRPr lang="fr-FR" dirty="0"/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838200" y="5228052"/>
            <a:ext cx="10515600" cy="1338023"/>
            <a:chOff x="838200" y="5287221"/>
            <a:chExt cx="10515600" cy="133802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ectangle 24"/>
            <p:cNvSpPr/>
            <p:nvPr/>
          </p:nvSpPr>
          <p:spPr>
            <a:xfrm>
              <a:off x="838200" y="5287221"/>
              <a:ext cx="10515600" cy="133802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232264" y="5287221"/>
              <a:ext cx="3312368" cy="133802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Image gobelet.gif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411934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AXES D’ AMELIORATION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147665" y="2286000"/>
            <a:ext cx="94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err="1" smtClean="0"/>
              <a:t>Gif</a:t>
            </a:r>
            <a:r>
              <a:rPr lang="fr-FR" dirty="0" smtClean="0"/>
              <a:t> / vidéo du gobelet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Rendre la monnaie</a:t>
            </a:r>
          </a:p>
        </p:txBody>
      </p:sp>
    </p:spTree>
    <p:extLst>
      <p:ext uri="{BB962C8B-B14F-4D97-AF65-F5344CB8AC3E}">
        <p14:creationId xmlns:p14="http://schemas.microsoft.com/office/powerpoint/2010/main" val="38612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66192" y="2315223"/>
            <a:ext cx="10515600" cy="209815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fr-FR" sz="8000" dirty="0" smtClean="0"/>
              <a:t>FIN !!!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248033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9124" y="-12911"/>
            <a:ext cx="10515600" cy="57736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HEADER -&gt; </a:t>
            </a:r>
            <a:r>
              <a:rPr lang="fr-FR" dirty="0" err="1" smtClean="0"/>
              <a:t>flexbox</a:t>
            </a:r>
            <a:endParaRPr lang="fr-FR" dirty="0"/>
          </a:p>
        </p:txBody>
      </p:sp>
      <p:grpSp>
        <p:nvGrpSpPr>
          <p:cNvPr id="29" name="Groupe 28"/>
          <p:cNvGrpSpPr/>
          <p:nvPr/>
        </p:nvGrpSpPr>
        <p:grpSpPr>
          <a:xfrm>
            <a:off x="1127825" y="2122752"/>
            <a:ext cx="1857140" cy="2941966"/>
            <a:chOff x="1127825" y="2181921"/>
            <a:chExt cx="1857140" cy="294196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1127825" y="2181921"/>
              <a:ext cx="1856792" cy="33590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- Sucre +</a:t>
              </a:r>
              <a:endParaRPr lang="fr-FR" dirty="0"/>
            </a:p>
          </p:txBody>
        </p:sp>
        <p:grpSp>
          <p:nvGrpSpPr>
            <p:cNvPr id="27" name="Groupe 26"/>
            <p:cNvGrpSpPr/>
            <p:nvPr/>
          </p:nvGrpSpPr>
          <p:grpSpPr>
            <a:xfrm>
              <a:off x="1128173" y="2772573"/>
              <a:ext cx="1856792" cy="2351314"/>
              <a:chOff x="1278294" y="3167792"/>
              <a:chExt cx="1856792" cy="2351314"/>
            </a:xfrm>
            <a:grpFill/>
          </p:grpSpPr>
          <p:sp>
            <p:nvSpPr>
              <p:cNvPr id="5" name="Rectangle 4"/>
              <p:cNvSpPr/>
              <p:nvPr/>
            </p:nvSpPr>
            <p:spPr>
              <a:xfrm>
                <a:off x="1278294" y="3167792"/>
                <a:ext cx="1856792" cy="23513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539551" y="3368351"/>
                <a:ext cx="1259633" cy="54117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 petit</a:t>
                </a:r>
                <a:endParaRPr lang="fr-F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539550" y="4072861"/>
                <a:ext cx="1259633" cy="54117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</a:t>
                </a:r>
              </a:p>
              <a:p>
                <a:pPr algn="ctr"/>
                <a:r>
                  <a:rPr lang="fr-FR" dirty="0" smtClean="0"/>
                  <a:t>double</a:t>
                </a:r>
                <a:endParaRPr lang="fr-FR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539550" y="4814596"/>
                <a:ext cx="1259633" cy="54117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 léger</a:t>
                </a:r>
                <a:endParaRPr lang="fr-FR" dirty="0"/>
              </a:p>
            </p:txBody>
          </p:sp>
        </p:grpSp>
      </p:grpSp>
      <p:sp>
        <p:nvSpPr>
          <p:cNvPr id="11" name="Rectangle 10"/>
          <p:cNvSpPr/>
          <p:nvPr/>
        </p:nvSpPr>
        <p:spPr>
          <a:xfrm>
            <a:off x="4232264" y="2131014"/>
            <a:ext cx="3312368" cy="29337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0" dirty="0" smtClean="0"/>
              <a:t>CAFE</a:t>
            </a:r>
            <a:endParaRPr lang="fr-FR" sz="8000" dirty="0"/>
          </a:p>
        </p:txBody>
      </p:sp>
      <p:grpSp>
        <p:nvGrpSpPr>
          <p:cNvPr id="30" name="Groupe 29"/>
          <p:cNvGrpSpPr/>
          <p:nvPr/>
        </p:nvGrpSpPr>
        <p:grpSpPr>
          <a:xfrm>
            <a:off x="8797927" y="2123650"/>
            <a:ext cx="2253065" cy="2980051"/>
            <a:chOff x="8797927" y="2182819"/>
            <a:chExt cx="2253065" cy="298005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Ellipse 12"/>
            <p:cNvSpPr/>
            <p:nvPr/>
          </p:nvSpPr>
          <p:spPr>
            <a:xfrm>
              <a:off x="8797927" y="2190183"/>
              <a:ext cx="603947" cy="63153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065158" y="3087675"/>
              <a:ext cx="1718600" cy="39005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AFFICHEUR LCD</a:t>
              </a:r>
              <a:endParaRPr lang="fr-FR" dirty="0"/>
            </a:p>
          </p:txBody>
        </p:sp>
        <p:sp>
          <p:nvSpPr>
            <p:cNvPr id="17" name="Ellipse 16"/>
            <p:cNvSpPr/>
            <p:nvPr/>
          </p:nvSpPr>
          <p:spPr>
            <a:xfrm>
              <a:off x="9207382" y="3778189"/>
              <a:ext cx="1434153" cy="13846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GO</a:t>
              </a:r>
              <a:endParaRPr lang="fr-FR" dirty="0"/>
            </a:p>
          </p:txBody>
        </p:sp>
        <p:sp>
          <p:nvSpPr>
            <p:cNvPr id="18" name="Ellipse 17"/>
            <p:cNvSpPr/>
            <p:nvPr/>
          </p:nvSpPr>
          <p:spPr>
            <a:xfrm>
              <a:off x="9622486" y="2182819"/>
              <a:ext cx="603947" cy="63153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447045" y="2190184"/>
              <a:ext cx="603947" cy="63153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829124" y="846918"/>
            <a:ext cx="10515600" cy="847898"/>
            <a:chOff x="829124" y="906087"/>
            <a:chExt cx="10515600" cy="847898"/>
          </a:xfrm>
          <a:solidFill>
            <a:srgbClr val="7030A0"/>
          </a:solidFill>
        </p:grpSpPr>
        <p:sp>
          <p:nvSpPr>
            <p:cNvPr id="20" name="Rectangle 19"/>
            <p:cNvSpPr/>
            <p:nvPr/>
          </p:nvSpPr>
          <p:spPr>
            <a:xfrm>
              <a:off x="829124" y="906087"/>
              <a:ext cx="10515600" cy="8478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97775" y="998278"/>
              <a:ext cx="1901408" cy="6430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EN ECOUTE ---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357925" y="998278"/>
              <a:ext cx="1901408" cy="6430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--- EN ECOUTE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84617" y="999219"/>
              <a:ext cx="6222765" cy="64307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BARRE SOUNDCLOUD (S. Gainsbourg: « couleur café »)</a:t>
              </a:r>
              <a:endParaRPr lang="fr-FR" dirty="0"/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838200" y="5228052"/>
            <a:ext cx="10515600" cy="1338023"/>
            <a:chOff x="838200" y="5287221"/>
            <a:chExt cx="10515600" cy="133802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ectangle 24"/>
            <p:cNvSpPr/>
            <p:nvPr/>
          </p:nvSpPr>
          <p:spPr>
            <a:xfrm>
              <a:off x="838200" y="5287221"/>
              <a:ext cx="10515600" cy="133802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232264" y="5287221"/>
              <a:ext cx="3312368" cy="133802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Image gobelet.gif</a:t>
              </a:r>
              <a:endParaRPr lang="fr-FR" dirty="0"/>
            </a:p>
          </p:txBody>
        </p:sp>
      </p:grpSp>
      <p:sp>
        <p:nvSpPr>
          <p:cNvPr id="3" name="Flèche vers le haut 2"/>
          <p:cNvSpPr/>
          <p:nvPr/>
        </p:nvSpPr>
        <p:spPr>
          <a:xfrm>
            <a:off x="1269499" y="1807224"/>
            <a:ext cx="1007706" cy="1895918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vers le haut 31"/>
          <p:cNvSpPr/>
          <p:nvPr/>
        </p:nvSpPr>
        <p:spPr>
          <a:xfrm>
            <a:off x="9832886" y="1878299"/>
            <a:ext cx="1007706" cy="1895918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 vers le haut 32"/>
          <p:cNvSpPr/>
          <p:nvPr/>
        </p:nvSpPr>
        <p:spPr>
          <a:xfrm>
            <a:off x="5583071" y="1856346"/>
            <a:ext cx="1007706" cy="1895918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844687" y="3709889"/>
            <a:ext cx="1900874" cy="6325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PRE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146193" y="3765308"/>
            <a:ext cx="1900874" cy="6325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IFrame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386302" y="3779957"/>
            <a:ext cx="1900874" cy="6325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PRE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518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8200" y="1694817"/>
            <a:ext cx="10515600" cy="35332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9124" y="-12911"/>
            <a:ext cx="10515600" cy="57736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&lt;div #machine&gt; -&gt; </a:t>
            </a:r>
            <a:r>
              <a:rPr lang="fr-FR" dirty="0" err="1" smtClean="0"/>
              <a:t>Flexbox</a:t>
            </a:r>
            <a:endParaRPr lang="fr-FR" dirty="0"/>
          </a:p>
        </p:txBody>
      </p:sp>
      <p:grpSp>
        <p:nvGrpSpPr>
          <p:cNvPr id="29" name="Groupe 28"/>
          <p:cNvGrpSpPr/>
          <p:nvPr/>
        </p:nvGrpSpPr>
        <p:grpSpPr>
          <a:xfrm>
            <a:off x="1127825" y="2122752"/>
            <a:ext cx="1857140" cy="2941966"/>
            <a:chOff x="1127825" y="2181921"/>
            <a:chExt cx="1857140" cy="2941966"/>
          </a:xfrm>
        </p:grpSpPr>
        <p:sp>
          <p:nvSpPr>
            <p:cNvPr id="4" name="Rectangle 3"/>
            <p:cNvSpPr/>
            <p:nvPr/>
          </p:nvSpPr>
          <p:spPr>
            <a:xfrm>
              <a:off x="1127825" y="2181921"/>
              <a:ext cx="1856792" cy="3359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- Sucre +</a:t>
              </a:r>
              <a:endParaRPr lang="fr-FR" dirty="0"/>
            </a:p>
          </p:txBody>
        </p:sp>
        <p:grpSp>
          <p:nvGrpSpPr>
            <p:cNvPr id="27" name="Groupe 26"/>
            <p:cNvGrpSpPr/>
            <p:nvPr/>
          </p:nvGrpSpPr>
          <p:grpSpPr>
            <a:xfrm>
              <a:off x="1128173" y="2772573"/>
              <a:ext cx="1856792" cy="2351314"/>
              <a:chOff x="1278294" y="3167792"/>
              <a:chExt cx="1856792" cy="2351314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78294" y="3167792"/>
                <a:ext cx="1856792" cy="2351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539551" y="3368351"/>
                <a:ext cx="1259633" cy="5411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 petit</a:t>
                </a:r>
                <a:endParaRPr lang="fr-F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539550" y="4072861"/>
                <a:ext cx="1259633" cy="5411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</a:t>
                </a:r>
              </a:p>
              <a:p>
                <a:pPr algn="ctr"/>
                <a:r>
                  <a:rPr lang="fr-FR" dirty="0" smtClean="0"/>
                  <a:t>double</a:t>
                </a:r>
                <a:endParaRPr lang="fr-FR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539550" y="4814596"/>
                <a:ext cx="1259633" cy="5411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 léger</a:t>
                </a:r>
                <a:endParaRPr lang="fr-FR" dirty="0"/>
              </a:p>
            </p:txBody>
          </p:sp>
        </p:grpSp>
      </p:grpSp>
      <p:sp>
        <p:nvSpPr>
          <p:cNvPr id="11" name="Rectangle 10"/>
          <p:cNvSpPr/>
          <p:nvPr/>
        </p:nvSpPr>
        <p:spPr>
          <a:xfrm>
            <a:off x="4232264" y="2131014"/>
            <a:ext cx="3312368" cy="2933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0" dirty="0" smtClean="0"/>
              <a:t>CAFE</a:t>
            </a:r>
            <a:endParaRPr lang="fr-FR" sz="8000" dirty="0"/>
          </a:p>
        </p:txBody>
      </p:sp>
      <p:grpSp>
        <p:nvGrpSpPr>
          <p:cNvPr id="30" name="Groupe 29"/>
          <p:cNvGrpSpPr/>
          <p:nvPr/>
        </p:nvGrpSpPr>
        <p:grpSpPr>
          <a:xfrm>
            <a:off x="8797927" y="2123650"/>
            <a:ext cx="2253065" cy="2980051"/>
            <a:chOff x="8797927" y="2182819"/>
            <a:chExt cx="2253065" cy="2980051"/>
          </a:xfrm>
        </p:grpSpPr>
        <p:sp>
          <p:nvSpPr>
            <p:cNvPr id="13" name="Ellipse 12"/>
            <p:cNvSpPr/>
            <p:nvPr/>
          </p:nvSpPr>
          <p:spPr>
            <a:xfrm>
              <a:off x="8797927" y="2190183"/>
              <a:ext cx="603947" cy="631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065158" y="3087675"/>
              <a:ext cx="1718600" cy="3900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AFFICHEUR LCD</a:t>
              </a:r>
              <a:endParaRPr lang="fr-FR" dirty="0"/>
            </a:p>
          </p:txBody>
        </p:sp>
        <p:sp>
          <p:nvSpPr>
            <p:cNvPr id="17" name="Ellipse 16"/>
            <p:cNvSpPr/>
            <p:nvPr/>
          </p:nvSpPr>
          <p:spPr>
            <a:xfrm>
              <a:off x="9207382" y="3778189"/>
              <a:ext cx="1434153" cy="13846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GO</a:t>
              </a:r>
              <a:endParaRPr lang="fr-FR" dirty="0"/>
            </a:p>
          </p:txBody>
        </p:sp>
        <p:sp>
          <p:nvSpPr>
            <p:cNvPr id="18" name="Ellipse 17"/>
            <p:cNvSpPr/>
            <p:nvPr/>
          </p:nvSpPr>
          <p:spPr>
            <a:xfrm>
              <a:off x="9622486" y="2182819"/>
              <a:ext cx="603947" cy="631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447045" y="2190184"/>
              <a:ext cx="603947" cy="631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829124" y="846918"/>
            <a:ext cx="10515600" cy="847898"/>
            <a:chOff x="829124" y="906087"/>
            <a:chExt cx="10515600" cy="84789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0" name="Rectangle 19"/>
            <p:cNvSpPr/>
            <p:nvPr/>
          </p:nvSpPr>
          <p:spPr>
            <a:xfrm>
              <a:off x="829124" y="906087"/>
              <a:ext cx="10515600" cy="8478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97775" y="998278"/>
              <a:ext cx="1901408" cy="643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EN ECOUTE ---</a:t>
              </a:r>
              <a:endParaRPr lang="fr-FR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357925" y="998278"/>
              <a:ext cx="1901408" cy="643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--- EN ECOUTE</a:t>
              </a:r>
              <a:endParaRPr lang="fr-FR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84617" y="999219"/>
              <a:ext cx="6222765" cy="643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BARRE SOUNDCLOUD (S. Gainsbourg: « couleur café »)</a:t>
              </a:r>
              <a:endParaRPr lang="fr-FR" dirty="0"/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838200" y="5228052"/>
            <a:ext cx="10515600" cy="1338023"/>
            <a:chOff x="838200" y="5287221"/>
            <a:chExt cx="10515600" cy="133802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5" name="Rectangle 24"/>
            <p:cNvSpPr/>
            <p:nvPr/>
          </p:nvSpPr>
          <p:spPr>
            <a:xfrm>
              <a:off x="838200" y="5287221"/>
              <a:ext cx="10515600" cy="133802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232264" y="5287221"/>
              <a:ext cx="3312368" cy="133802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Image gobelet.gif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456098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8200" y="1694817"/>
            <a:ext cx="10515600" cy="3533236"/>
          </a:xfrm>
          <a:prstGeom prst="rect">
            <a:avLst/>
          </a:prstGeom>
          <a:solidFill>
            <a:srgbClr val="C9A6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829125" y="1694816"/>
            <a:ext cx="3403140" cy="35332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9124" y="-12911"/>
            <a:ext cx="10515600" cy="57736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&lt;div #choix&gt; -&gt; </a:t>
            </a:r>
            <a:r>
              <a:rPr lang="fr-FR" dirty="0" err="1" smtClean="0"/>
              <a:t>Flexbox</a:t>
            </a:r>
            <a:endParaRPr lang="fr-FR" dirty="0"/>
          </a:p>
        </p:txBody>
      </p:sp>
      <p:grpSp>
        <p:nvGrpSpPr>
          <p:cNvPr id="29" name="Groupe 28"/>
          <p:cNvGrpSpPr/>
          <p:nvPr/>
        </p:nvGrpSpPr>
        <p:grpSpPr>
          <a:xfrm>
            <a:off x="1127825" y="2122752"/>
            <a:ext cx="1857140" cy="2941966"/>
            <a:chOff x="1127825" y="2181921"/>
            <a:chExt cx="1857140" cy="2941966"/>
          </a:xfrm>
        </p:grpSpPr>
        <p:sp>
          <p:nvSpPr>
            <p:cNvPr id="4" name="Rectangle 3"/>
            <p:cNvSpPr/>
            <p:nvPr/>
          </p:nvSpPr>
          <p:spPr>
            <a:xfrm>
              <a:off x="1127825" y="2181921"/>
              <a:ext cx="1856792" cy="3359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- Sucre +</a:t>
              </a:r>
              <a:endParaRPr lang="fr-FR" dirty="0"/>
            </a:p>
          </p:txBody>
        </p:sp>
        <p:grpSp>
          <p:nvGrpSpPr>
            <p:cNvPr id="27" name="Groupe 26"/>
            <p:cNvGrpSpPr/>
            <p:nvPr/>
          </p:nvGrpSpPr>
          <p:grpSpPr>
            <a:xfrm>
              <a:off x="1128173" y="2772573"/>
              <a:ext cx="1856792" cy="2351314"/>
              <a:chOff x="1278294" y="3167792"/>
              <a:chExt cx="1856792" cy="2351314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78294" y="3167792"/>
                <a:ext cx="1856792" cy="2351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539551" y="3368351"/>
                <a:ext cx="1259633" cy="5411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 petit</a:t>
                </a:r>
                <a:endParaRPr lang="fr-F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539550" y="4072861"/>
                <a:ext cx="1259633" cy="5411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</a:t>
                </a:r>
              </a:p>
              <a:p>
                <a:pPr algn="ctr"/>
                <a:r>
                  <a:rPr lang="fr-FR" dirty="0" smtClean="0"/>
                  <a:t>double</a:t>
                </a:r>
                <a:endParaRPr lang="fr-FR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539550" y="4814596"/>
                <a:ext cx="1259633" cy="5411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 léger</a:t>
                </a:r>
                <a:endParaRPr lang="fr-FR" dirty="0"/>
              </a:p>
            </p:txBody>
          </p:sp>
        </p:grpSp>
      </p:grpSp>
      <p:sp>
        <p:nvSpPr>
          <p:cNvPr id="11" name="Rectangle 10"/>
          <p:cNvSpPr/>
          <p:nvPr/>
        </p:nvSpPr>
        <p:spPr>
          <a:xfrm>
            <a:off x="4232264" y="2131014"/>
            <a:ext cx="3312368" cy="29337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0" dirty="0" smtClean="0"/>
              <a:t>CAFE</a:t>
            </a:r>
            <a:endParaRPr lang="fr-FR" sz="8000" dirty="0"/>
          </a:p>
        </p:txBody>
      </p:sp>
      <p:grpSp>
        <p:nvGrpSpPr>
          <p:cNvPr id="30" name="Groupe 29"/>
          <p:cNvGrpSpPr/>
          <p:nvPr/>
        </p:nvGrpSpPr>
        <p:grpSpPr>
          <a:xfrm>
            <a:off x="8797927" y="2123650"/>
            <a:ext cx="2253065" cy="2980051"/>
            <a:chOff x="8797927" y="2182819"/>
            <a:chExt cx="2253065" cy="2980051"/>
          </a:xfrm>
        </p:grpSpPr>
        <p:sp>
          <p:nvSpPr>
            <p:cNvPr id="13" name="Ellipse 12"/>
            <p:cNvSpPr/>
            <p:nvPr/>
          </p:nvSpPr>
          <p:spPr>
            <a:xfrm>
              <a:off x="8797927" y="2190183"/>
              <a:ext cx="603947" cy="6315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065158" y="3087675"/>
              <a:ext cx="1718600" cy="3900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AFFICHEUR LCD</a:t>
              </a:r>
              <a:endParaRPr lang="fr-FR" dirty="0"/>
            </a:p>
          </p:txBody>
        </p:sp>
        <p:sp>
          <p:nvSpPr>
            <p:cNvPr id="17" name="Ellipse 16"/>
            <p:cNvSpPr/>
            <p:nvPr/>
          </p:nvSpPr>
          <p:spPr>
            <a:xfrm>
              <a:off x="9207382" y="3778189"/>
              <a:ext cx="1434153" cy="13846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GO</a:t>
              </a:r>
              <a:endParaRPr lang="fr-FR" dirty="0"/>
            </a:p>
          </p:txBody>
        </p:sp>
        <p:sp>
          <p:nvSpPr>
            <p:cNvPr id="18" name="Ellipse 17"/>
            <p:cNvSpPr/>
            <p:nvPr/>
          </p:nvSpPr>
          <p:spPr>
            <a:xfrm>
              <a:off x="9622486" y="2182819"/>
              <a:ext cx="603947" cy="6315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447045" y="2190184"/>
              <a:ext cx="603947" cy="6315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829124" y="846918"/>
            <a:ext cx="10515600" cy="847898"/>
            <a:chOff x="829124" y="906087"/>
            <a:chExt cx="10515600" cy="84789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0" name="Rectangle 19"/>
            <p:cNvSpPr/>
            <p:nvPr/>
          </p:nvSpPr>
          <p:spPr>
            <a:xfrm>
              <a:off x="829124" y="906087"/>
              <a:ext cx="10515600" cy="8478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97775" y="998278"/>
              <a:ext cx="1901408" cy="643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EN ECOUTE ---</a:t>
              </a:r>
              <a:endParaRPr lang="fr-FR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357925" y="998278"/>
              <a:ext cx="1901408" cy="643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--- EN ECOUTE</a:t>
              </a:r>
              <a:endParaRPr lang="fr-FR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84617" y="999219"/>
              <a:ext cx="6222765" cy="643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BARRE SOUNDCLOUD (S. Gainsbourg: « couleur café »)</a:t>
              </a:r>
              <a:endParaRPr lang="fr-FR" dirty="0"/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838200" y="5228052"/>
            <a:ext cx="10515600" cy="1338023"/>
            <a:chOff x="838200" y="5287221"/>
            <a:chExt cx="10515600" cy="133802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5" name="Rectangle 24"/>
            <p:cNvSpPr/>
            <p:nvPr/>
          </p:nvSpPr>
          <p:spPr>
            <a:xfrm>
              <a:off x="838200" y="5287221"/>
              <a:ext cx="10515600" cy="133802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232264" y="5287221"/>
              <a:ext cx="3312368" cy="133802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Image gobelet.gif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466073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8200" y="1694817"/>
            <a:ext cx="10515600" cy="3533236"/>
          </a:xfrm>
          <a:prstGeom prst="rect">
            <a:avLst/>
          </a:prstGeom>
          <a:solidFill>
            <a:srgbClr val="C9A6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722914" y="1694816"/>
            <a:ext cx="4413380" cy="35332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9124" y="-12911"/>
            <a:ext cx="10515600" cy="57736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&lt;div #corps&gt; -&gt; </a:t>
            </a:r>
            <a:r>
              <a:rPr lang="fr-FR" dirty="0" err="1" smtClean="0"/>
              <a:t>Flexbox</a:t>
            </a:r>
            <a:endParaRPr lang="fr-FR" dirty="0"/>
          </a:p>
        </p:txBody>
      </p:sp>
      <p:grpSp>
        <p:nvGrpSpPr>
          <p:cNvPr id="29" name="Groupe 28"/>
          <p:cNvGrpSpPr/>
          <p:nvPr/>
        </p:nvGrpSpPr>
        <p:grpSpPr>
          <a:xfrm>
            <a:off x="1127825" y="2122752"/>
            <a:ext cx="1857140" cy="2941966"/>
            <a:chOff x="1127825" y="2181921"/>
            <a:chExt cx="1857140" cy="294196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1127825" y="2181921"/>
              <a:ext cx="1856792" cy="33590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- Sucre +</a:t>
              </a:r>
              <a:endParaRPr lang="fr-FR" dirty="0"/>
            </a:p>
          </p:txBody>
        </p:sp>
        <p:grpSp>
          <p:nvGrpSpPr>
            <p:cNvPr id="27" name="Groupe 26"/>
            <p:cNvGrpSpPr/>
            <p:nvPr/>
          </p:nvGrpSpPr>
          <p:grpSpPr>
            <a:xfrm>
              <a:off x="1128173" y="2772573"/>
              <a:ext cx="1856792" cy="2351314"/>
              <a:chOff x="1278294" y="3167792"/>
              <a:chExt cx="1856792" cy="2351314"/>
            </a:xfrm>
            <a:grpFill/>
          </p:grpSpPr>
          <p:sp>
            <p:nvSpPr>
              <p:cNvPr id="5" name="Rectangle 4"/>
              <p:cNvSpPr/>
              <p:nvPr/>
            </p:nvSpPr>
            <p:spPr>
              <a:xfrm>
                <a:off x="1278294" y="3167792"/>
                <a:ext cx="1856792" cy="23513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539551" y="3368351"/>
                <a:ext cx="1259633" cy="54117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 petit</a:t>
                </a:r>
                <a:endParaRPr lang="fr-F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539550" y="4072861"/>
                <a:ext cx="1259633" cy="54117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</a:t>
                </a:r>
              </a:p>
              <a:p>
                <a:pPr algn="ctr"/>
                <a:r>
                  <a:rPr lang="fr-FR" dirty="0" smtClean="0"/>
                  <a:t>double</a:t>
                </a:r>
                <a:endParaRPr lang="fr-FR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539550" y="4814596"/>
                <a:ext cx="1259633" cy="54117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 léger</a:t>
                </a:r>
                <a:endParaRPr lang="fr-FR" dirty="0"/>
              </a:p>
            </p:txBody>
          </p:sp>
        </p:grpSp>
      </p:grpSp>
      <p:sp>
        <p:nvSpPr>
          <p:cNvPr id="11" name="Rectangle 10"/>
          <p:cNvSpPr/>
          <p:nvPr/>
        </p:nvSpPr>
        <p:spPr>
          <a:xfrm>
            <a:off x="4232264" y="2131014"/>
            <a:ext cx="3312368" cy="2933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0" dirty="0" smtClean="0"/>
              <a:t>CAFE</a:t>
            </a:r>
            <a:endParaRPr lang="fr-FR" sz="8000" dirty="0"/>
          </a:p>
        </p:txBody>
      </p:sp>
      <p:grpSp>
        <p:nvGrpSpPr>
          <p:cNvPr id="30" name="Groupe 29"/>
          <p:cNvGrpSpPr/>
          <p:nvPr/>
        </p:nvGrpSpPr>
        <p:grpSpPr>
          <a:xfrm>
            <a:off x="8797927" y="2123650"/>
            <a:ext cx="2253065" cy="2980051"/>
            <a:chOff x="8797927" y="2182819"/>
            <a:chExt cx="2253065" cy="2980051"/>
          </a:xfrm>
        </p:grpSpPr>
        <p:sp>
          <p:nvSpPr>
            <p:cNvPr id="13" name="Ellipse 12"/>
            <p:cNvSpPr/>
            <p:nvPr/>
          </p:nvSpPr>
          <p:spPr>
            <a:xfrm>
              <a:off x="8797927" y="2190183"/>
              <a:ext cx="603947" cy="6315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065158" y="3087675"/>
              <a:ext cx="1718600" cy="3900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AFFICHEUR LCD</a:t>
              </a:r>
              <a:endParaRPr lang="fr-FR" dirty="0"/>
            </a:p>
          </p:txBody>
        </p:sp>
        <p:sp>
          <p:nvSpPr>
            <p:cNvPr id="17" name="Ellipse 16"/>
            <p:cNvSpPr/>
            <p:nvPr/>
          </p:nvSpPr>
          <p:spPr>
            <a:xfrm>
              <a:off x="9207382" y="3778189"/>
              <a:ext cx="1434153" cy="13846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GO</a:t>
              </a:r>
              <a:endParaRPr lang="fr-FR" dirty="0"/>
            </a:p>
          </p:txBody>
        </p:sp>
        <p:sp>
          <p:nvSpPr>
            <p:cNvPr id="18" name="Ellipse 17"/>
            <p:cNvSpPr/>
            <p:nvPr/>
          </p:nvSpPr>
          <p:spPr>
            <a:xfrm>
              <a:off x="9622486" y="2182819"/>
              <a:ext cx="603947" cy="6315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447045" y="2190184"/>
              <a:ext cx="603947" cy="6315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829124" y="846918"/>
            <a:ext cx="10515600" cy="847898"/>
            <a:chOff x="829124" y="906087"/>
            <a:chExt cx="10515600" cy="84789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0" name="Rectangle 19"/>
            <p:cNvSpPr/>
            <p:nvPr/>
          </p:nvSpPr>
          <p:spPr>
            <a:xfrm>
              <a:off x="829124" y="906087"/>
              <a:ext cx="10515600" cy="8478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97775" y="998278"/>
              <a:ext cx="1901408" cy="643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EN ECOUTE ---</a:t>
              </a:r>
              <a:endParaRPr lang="fr-FR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357925" y="998278"/>
              <a:ext cx="1901408" cy="643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--- EN ECOUTE</a:t>
              </a:r>
              <a:endParaRPr lang="fr-FR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84617" y="999219"/>
              <a:ext cx="6222765" cy="643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BARRE SOUNDCLOUD (S. Gainsbourg: « couleur café »)</a:t>
              </a:r>
              <a:endParaRPr lang="fr-FR" dirty="0"/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838200" y="5228052"/>
            <a:ext cx="10515600" cy="1338023"/>
            <a:chOff x="838200" y="5287221"/>
            <a:chExt cx="10515600" cy="133802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5" name="Rectangle 24"/>
            <p:cNvSpPr/>
            <p:nvPr/>
          </p:nvSpPr>
          <p:spPr>
            <a:xfrm>
              <a:off x="838200" y="5287221"/>
              <a:ext cx="10515600" cy="133802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232264" y="5287221"/>
              <a:ext cx="3312368" cy="133802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Image gobelet.gif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73426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8200" y="1694817"/>
            <a:ext cx="10515600" cy="3533236"/>
          </a:xfrm>
          <a:prstGeom prst="rect">
            <a:avLst/>
          </a:prstGeom>
          <a:solidFill>
            <a:srgbClr val="C9A6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7544632" y="1694816"/>
            <a:ext cx="3818244" cy="35332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9124" y="-12911"/>
            <a:ext cx="10515600" cy="57736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&lt;div #monnaie&gt; -&gt; </a:t>
            </a:r>
            <a:r>
              <a:rPr lang="fr-FR" dirty="0" err="1" smtClean="0"/>
              <a:t>Flexbox</a:t>
            </a:r>
            <a:endParaRPr lang="fr-FR" dirty="0"/>
          </a:p>
        </p:txBody>
      </p:sp>
      <p:grpSp>
        <p:nvGrpSpPr>
          <p:cNvPr id="29" name="Groupe 28"/>
          <p:cNvGrpSpPr/>
          <p:nvPr/>
        </p:nvGrpSpPr>
        <p:grpSpPr>
          <a:xfrm>
            <a:off x="1127825" y="2122752"/>
            <a:ext cx="1857140" cy="2941966"/>
            <a:chOff x="1127825" y="2181921"/>
            <a:chExt cx="1857140" cy="294196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1127825" y="2181921"/>
              <a:ext cx="1856792" cy="33590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- Sucre +</a:t>
              </a:r>
              <a:endParaRPr lang="fr-FR" dirty="0"/>
            </a:p>
          </p:txBody>
        </p:sp>
        <p:grpSp>
          <p:nvGrpSpPr>
            <p:cNvPr id="27" name="Groupe 26"/>
            <p:cNvGrpSpPr/>
            <p:nvPr/>
          </p:nvGrpSpPr>
          <p:grpSpPr>
            <a:xfrm>
              <a:off x="1128173" y="2772573"/>
              <a:ext cx="1856792" cy="2351314"/>
              <a:chOff x="1278294" y="3167792"/>
              <a:chExt cx="1856792" cy="2351314"/>
            </a:xfrm>
            <a:grpFill/>
          </p:grpSpPr>
          <p:sp>
            <p:nvSpPr>
              <p:cNvPr id="5" name="Rectangle 4"/>
              <p:cNvSpPr/>
              <p:nvPr/>
            </p:nvSpPr>
            <p:spPr>
              <a:xfrm>
                <a:off x="1278294" y="3167792"/>
                <a:ext cx="1856792" cy="23513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539551" y="3368351"/>
                <a:ext cx="1259633" cy="54117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 petit</a:t>
                </a:r>
                <a:endParaRPr lang="fr-F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539550" y="4072861"/>
                <a:ext cx="1259633" cy="54117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</a:t>
                </a:r>
              </a:p>
              <a:p>
                <a:pPr algn="ctr"/>
                <a:r>
                  <a:rPr lang="fr-FR" dirty="0" smtClean="0"/>
                  <a:t>double</a:t>
                </a:r>
                <a:endParaRPr lang="fr-FR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539550" y="4814596"/>
                <a:ext cx="1259633" cy="54117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 léger</a:t>
                </a:r>
                <a:endParaRPr lang="fr-FR" dirty="0"/>
              </a:p>
            </p:txBody>
          </p:sp>
        </p:grpSp>
      </p:grpSp>
      <p:sp>
        <p:nvSpPr>
          <p:cNvPr id="11" name="Rectangle 10"/>
          <p:cNvSpPr/>
          <p:nvPr/>
        </p:nvSpPr>
        <p:spPr>
          <a:xfrm>
            <a:off x="4232264" y="2131014"/>
            <a:ext cx="3312368" cy="29337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0" dirty="0" smtClean="0"/>
              <a:t>CAFE</a:t>
            </a:r>
            <a:endParaRPr lang="fr-FR" sz="8000" dirty="0"/>
          </a:p>
        </p:txBody>
      </p:sp>
      <p:grpSp>
        <p:nvGrpSpPr>
          <p:cNvPr id="30" name="Groupe 29"/>
          <p:cNvGrpSpPr/>
          <p:nvPr/>
        </p:nvGrpSpPr>
        <p:grpSpPr>
          <a:xfrm>
            <a:off x="8797927" y="2123650"/>
            <a:ext cx="2253065" cy="2980051"/>
            <a:chOff x="8797927" y="2182819"/>
            <a:chExt cx="2253065" cy="2980051"/>
          </a:xfrm>
        </p:grpSpPr>
        <p:sp>
          <p:nvSpPr>
            <p:cNvPr id="13" name="Ellipse 12"/>
            <p:cNvSpPr/>
            <p:nvPr/>
          </p:nvSpPr>
          <p:spPr>
            <a:xfrm>
              <a:off x="8797927" y="2190183"/>
              <a:ext cx="603947" cy="631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065158" y="3087675"/>
              <a:ext cx="1718600" cy="3900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AFFICHEUR LCD</a:t>
              </a:r>
              <a:endParaRPr lang="fr-FR" dirty="0"/>
            </a:p>
          </p:txBody>
        </p:sp>
        <p:sp>
          <p:nvSpPr>
            <p:cNvPr id="17" name="Ellipse 16"/>
            <p:cNvSpPr/>
            <p:nvPr/>
          </p:nvSpPr>
          <p:spPr>
            <a:xfrm>
              <a:off x="9207382" y="3778189"/>
              <a:ext cx="1434153" cy="13846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GO</a:t>
              </a:r>
              <a:endParaRPr lang="fr-FR" dirty="0"/>
            </a:p>
          </p:txBody>
        </p:sp>
        <p:sp>
          <p:nvSpPr>
            <p:cNvPr id="18" name="Ellipse 17"/>
            <p:cNvSpPr/>
            <p:nvPr/>
          </p:nvSpPr>
          <p:spPr>
            <a:xfrm>
              <a:off x="9622486" y="2182819"/>
              <a:ext cx="603947" cy="631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447045" y="2190184"/>
              <a:ext cx="603947" cy="631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829124" y="846918"/>
            <a:ext cx="10515600" cy="847898"/>
            <a:chOff x="829124" y="906087"/>
            <a:chExt cx="10515600" cy="84789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0" name="Rectangle 19"/>
            <p:cNvSpPr/>
            <p:nvPr/>
          </p:nvSpPr>
          <p:spPr>
            <a:xfrm>
              <a:off x="829124" y="906087"/>
              <a:ext cx="10515600" cy="8478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97775" y="998278"/>
              <a:ext cx="1901408" cy="643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EN ECOUTE ---</a:t>
              </a:r>
              <a:endParaRPr lang="fr-FR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357925" y="998278"/>
              <a:ext cx="1901408" cy="643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--- EN ECOUTE</a:t>
              </a:r>
              <a:endParaRPr lang="fr-FR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84617" y="999219"/>
              <a:ext cx="6222765" cy="643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BARRE SOUNDCLOUD (S. Gainsbourg: « couleur café »)</a:t>
              </a:r>
              <a:endParaRPr lang="fr-FR" dirty="0"/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838200" y="5228052"/>
            <a:ext cx="10515600" cy="1338023"/>
            <a:chOff x="838200" y="5287221"/>
            <a:chExt cx="10515600" cy="133802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5" name="Rectangle 24"/>
            <p:cNvSpPr/>
            <p:nvPr/>
          </p:nvSpPr>
          <p:spPr>
            <a:xfrm>
              <a:off x="838200" y="5287221"/>
              <a:ext cx="10515600" cy="133802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232264" y="5287221"/>
              <a:ext cx="3312368" cy="133802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Image gobelet.gif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579825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8200" y="1694817"/>
            <a:ext cx="10515600" cy="35332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9124" y="-12911"/>
            <a:ext cx="10515600" cy="57736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&lt;div #gobelet&gt;</a:t>
            </a:r>
            <a:endParaRPr lang="fr-FR" dirty="0"/>
          </a:p>
        </p:txBody>
      </p:sp>
      <p:grpSp>
        <p:nvGrpSpPr>
          <p:cNvPr id="29" name="Groupe 28"/>
          <p:cNvGrpSpPr/>
          <p:nvPr/>
        </p:nvGrpSpPr>
        <p:grpSpPr>
          <a:xfrm>
            <a:off x="1127825" y="2122752"/>
            <a:ext cx="1857140" cy="2941966"/>
            <a:chOff x="1127825" y="2181921"/>
            <a:chExt cx="1857140" cy="294196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1127825" y="2181921"/>
              <a:ext cx="1856792" cy="33590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- Sucre +</a:t>
              </a:r>
              <a:endParaRPr lang="fr-FR" dirty="0"/>
            </a:p>
          </p:txBody>
        </p:sp>
        <p:grpSp>
          <p:nvGrpSpPr>
            <p:cNvPr id="27" name="Groupe 26"/>
            <p:cNvGrpSpPr/>
            <p:nvPr/>
          </p:nvGrpSpPr>
          <p:grpSpPr>
            <a:xfrm>
              <a:off x="1128173" y="2772573"/>
              <a:ext cx="1856792" cy="2351314"/>
              <a:chOff x="1278294" y="3167792"/>
              <a:chExt cx="1856792" cy="2351314"/>
            </a:xfrm>
            <a:grpFill/>
          </p:grpSpPr>
          <p:sp>
            <p:nvSpPr>
              <p:cNvPr id="5" name="Rectangle 4"/>
              <p:cNvSpPr/>
              <p:nvPr/>
            </p:nvSpPr>
            <p:spPr>
              <a:xfrm>
                <a:off x="1278294" y="3167792"/>
                <a:ext cx="1856792" cy="23513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539551" y="3368351"/>
                <a:ext cx="1259633" cy="54117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 petit</a:t>
                </a:r>
                <a:endParaRPr lang="fr-F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539550" y="4072861"/>
                <a:ext cx="1259633" cy="54117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</a:t>
                </a:r>
              </a:p>
              <a:p>
                <a:pPr algn="ctr"/>
                <a:r>
                  <a:rPr lang="fr-FR" dirty="0" smtClean="0"/>
                  <a:t>double</a:t>
                </a:r>
                <a:endParaRPr lang="fr-FR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539550" y="4814596"/>
                <a:ext cx="1259633" cy="54117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Expresso léger</a:t>
                </a:r>
                <a:endParaRPr lang="fr-FR" dirty="0"/>
              </a:p>
            </p:txBody>
          </p:sp>
        </p:grpSp>
      </p:grpSp>
      <p:sp>
        <p:nvSpPr>
          <p:cNvPr id="11" name="Rectangle 10"/>
          <p:cNvSpPr/>
          <p:nvPr/>
        </p:nvSpPr>
        <p:spPr>
          <a:xfrm>
            <a:off x="4232264" y="2131014"/>
            <a:ext cx="3312368" cy="29337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0" dirty="0" smtClean="0"/>
              <a:t>CAFE</a:t>
            </a:r>
            <a:endParaRPr lang="fr-FR" sz="8000" dirty="0"/>
          </a:p>
        </p:txBody>
      </p:sp>
      <p:grpSp>
        <p:nvGrpSpPr>
          <p:cNvPr id="30" name="Groupe 29"/>
          <p:cNvGrpSpPr/>
          <p:nvPr/>
        </p:nvGrpSpPr>
        <p:grpSpPr>
          <a:xfrm>
            <a:off x="8797927" y="2123650"/>
            <a:ext cx="2253065" cy="2980051"/>
            <a:chOff x="8797927" y="2182819"/>
            <a:chExt cx="2253065" cy="2980051"/>
          </a:xfrm>
        </p:grpSpPr>
        <p:sp>
          <p:nvSpPr>
            <p:cNvPr id="13" name="Ellipse 12"/>
            <p:cNvSpPr/>
            <p:nvPr/>
          </p:nvSpPr>
          <p:spPr>
            <a:xfrm>
              <a:off x="8797927" y="2190183"/>
              <a:ext cx="603947" cy="6315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065158" y="3087675"/>
              <a:ext cx="1718600" cy="3900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AFFICHEUR LCD</a:t>
              </a:r>
              <a:endParaRPr lang="fr-FR" dirty="0"/>
            </a:p>
          </p:txBody>
        </p:sp>
        <p:sp>
          <p:nvSpPr>
            <p:cNvPr id="17" name="Ellipse 16"/>
            <p:cNvSpPr/>
            <p:nvPr/>
          </p:nvSpPr>
          <p:spPr>
            <a:xfrm>
              <a:off x="9207382" y="3778189"/>
              <a:ext cx="1434153" cy="13846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GO</a:t>
              </a:r>
              <a:endParaRPr lang="fr-FR" dirty="0"/>
            </a:p>
          </p:txBody>
        </p:sp>
        <p:sp>
          <p:nvSpPr>
            <p:cNvPr id="18" name="Ellipse 17"/>
            <p:cNvSpPr/>
            <p:nvPr/>
          </p:nvSpPr>
          <p:spPr>
            <a:xfrm>
              <a:off x="9622486" y="2182819"/>
              <a:ext cx="603947" cy="6315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447045" y="2190184"/>
              <a:ext cx="603947" cy="6315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1€</a:t>
              </a:r>
              <a:endParaRPr lang="fr-FR" dirty="0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829124" y="846918"/>
            <a:ext cx="10515600" cy="847898"/>
            <a:chOff x="829124" y="906087"/>
            <a:chExt cx="10515600" cy="84789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0" name="Rectangle 19"/>
            <p:cNvSpPr/>
            <p:nvPr/>
          </p:nvSpPr>
          <p:spPr>
            <a:xfrm>
              <a:off x="829124" y="906087"/>
              <a:ext cx="10515600" cy="8478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97775" y="998278"/>
              <a:ext cx="1901408" cy="643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EN ECOUTE ---</a:t>
              </a:r>
              <a:endParaRPr lang="fr-FR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357925" y="998278"/>
              <a:ext cx="1901408" cy="643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--- EN ECOUTE</a:t>
              </a:r>
              <a:endParaRPr lang="fr-FR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84617" y="999219"/>
              <a:ext cx="6222765" cy="6430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BARRE SOUNDCLOUD (S. Gainsbourg: « couleur café »)</a:t>
              </a:r>
              <a:endParaRPr lang="fr-FR" dirty="0"/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838200" y="5228052"/>
            <a:ext cx="10515600" cy="1338023"/>
            <a:chOff x="838200" y="5287221"/>
            <a:chExt cx="10515600" cy="1338023"/>
          </a:xfrm>
          <a:solidFill>
            <a:srgbClr val="7030A0"/>
          </a:solidFill>
        </p:grpSpPr>
        <p:sp>
          <p:nvSpPr>
            <p:cNvPr id="25" name="Rectangle 24"/>
            <p:cNvSpPr/>
            <p:nvPr/>
          </p:nvSpPr>
          <p:spPr>
            <a:xfrm>
              <a:off x="838200" y="5287221"/>
              <a:ext cx="10515600" cy="133802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232264" y="5287221"/>
              <a:ext cx="3312368" cy="13380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Image gobelet.gif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45131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623</Words>
  <Application>Microsoft Office PowerPoint</Application>
  <PresentationFormat>Grand écran</PresentationFormat>
  <Paragraphs>272</Paragraphs>
  <Slides>31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Thème Office</vt:lpstr>
      <vt:lpstr>Machine à café psyché-rococo-kitsh</vt:lpstr>
      <vt:lpstr>LA MAQUETTE</vt:lpstr>
      <vt:lpstr>HEADER -&gt; flexbox</vt:lpstr>
      <vt:lpstr>HEADER -&gt; flexbox</vt:lpstr>
      <vt:lpstr>&lt;div #machine&gt; -&gt; Flexbox</vt:lpstr>
      <vt:lpstr>&lt;div #choix&gt; -&gt; Flexbox</vt:lpstr>
      <vt:lpstr>&lt;div #corps&gt; -&gt; Flexbox</vt:lpstr>
      <vt:lpstr>&lt;div #monnaie&gt; -&gt; Flexbox</vt:lpstr>
      <vt:lpstr>&lt;div #gobelet&gt;</vt:lpstr>
      <vt:lpstr>LES   COMMANDES</vt:lpstr>
      <vt:lpstr>ACCUEIL</vt:lpstr>
      <vt:lpstr>CHRONOLOGIE EVENEMENTIELLE</vt:lpstr>
      <vt:lpstr>CHRONOLOGIE EVENEMENTIELLE 2</vt:lpstr>
      <vt:lpstr>CHRONOLOGIE EVENEMENTIELLE 3</vt:lpstr>
      <vt:lpstr>CHRONOLOGIE EVENEMENTIELLE 4</vt:lpstr>
      <vt:lpstr>ACCUEIL</vt:lpstr>
      <vt:lpstr>SELECTION SUCRE ET PETIT EXPRESSO</vt:lpstr>
      <vt:lpstr>PAIEMENT 0,5 €</vt:lpstr>
      <vt:lpstr>PAIEMENT COMPLET</vt:lpstr>
      <vt:lpstr>RECEPTION BOISSON</vt:lpstr>
      <vt:lpstr>POLICES  DE  CARACTERE</vt:lpstr>
      <vt:lpstr>balise &lt;PRE&gt;</vt:lpstr>
      <vt:lpstr>Police Google Font « diplomata » Icônes FontAwesome (4.7)</vt:lpstr>
      <vt:lpstr>Police LCD</vt:lpstr>
      <vt:lpstr>Police cursive avec effet Glow (CSS)</vt:lpstr>
      <vt:lpstr>SOURCE: DaFont.com</vt:lpstr>
      <vt:lpstr>RESPONSIVE</vt:lpstr>
      <vt:lpstr>LES   SONS</vt:lpstr>
      <vt:lpstr>DECOUPAGE AVEC AUDACITY</vt:lpstr>
      <vt:lpstr>AXES D’ AMELIORATION</vt:lpstr>
      <vt:lpstr>FIN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à café psyché-rococo-kitsh</dc:title>
  <dc:creator>hoc</dc:creator>
  <cp:lastModifiedBy>hoc</cp:lastModifiedBy>
  <cp:revision>26</cp:revision>
  <dcterms:created xsi:type="dcterms:W3CDTF">2019-12-20T10:26:01Z</dcterms:created>
  <dcterms:modified xsi:type="dcterms:W3CDTF">2019-12-20T15:47:44Z</dcterms:modified>
</cp:coreProperties>
</file>